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0" r:id="rId2"/>
    <p:sldId id="258" r:id="rId3"/>
    <p:sldId id="261" r:id="rId4"/>
  </p:sldIdLst>
  <p:sldSz cx="6858000" cy="9144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00"/>
    <a:srgbClr val="C03BAB"/>
    <a:srgbClr val="F4B9FB"/>
    <a:srgbClr val="00518E"/>
    <a:srgbClr val="006AB9"/>
    <a:srgbClr val="A09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5"/>
    <p:restoredTop sz="93782"/>
  </p:normalViewPr>
  <p:slideViewPr>
    <p:cSldViewPr>
      <p:cViewPr varScale="1">
        <p:scale>
          <a:sx n="64" d="100"/>
          <a:sy n="64" d="100"/>
        </p:scale>
        <p:origin x="234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AB5E1A-CCAD-CB42-9EF4-8450BDFA48C0}" type="datetimeFigureOut">
              <a:rPr lang="en-US" smtClean="0"/>
              <a:t>7/10/2024</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2066138-3888-5844-9E61-61580B08F5E3}" type="slidenum">
              <a:rPr lang="en-US" smtClean="0"/>
              <a:t>‹#›</a:t>
            </a:fld>
            <a:endParaRPr lang="en-US"/>
          </a:p>
        </p:txBody>
      </p:sp>
    </p:spTree>
    <p:extLst>
      <p:ext uri="{BB962C8B-B14F-4D97-AF65-F5344CB8AC3E}">
        <p14:creationId xmlns:p14="http://schemas.microsoft.com/office/powerpoint/2010/main" val="21906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oches</a:t>
            </a:r>
          </a:p>
        </p:txBody>
      </p:sp>
      <p:sp>
        <p:nvSpPr>
          <p:cNvPr id="4" name="Slide Number Placeholder 3"/>
          <p:cNvSpPr>
            <a:spLocks noGrp="1"/>
          </p:cNvSpPr>
          <p:nvPr>
            <p:ph type="sldNum" sz="quarter" idx="5"/>
          </p:nvPr>
        </p:nvSpPr>
        <p:spPr/>
        <p:txBody>
          <a:bodyPr/>
          <a:lstStyle/>
          <a:p>
            <a:fld id="{B2066138-3888-5844-9E61-61580B08F5E3}" type="slidenum">
              <a:rPr lang="en-US" smtClean="0"/>
              <a:t>1</a:t>
            </a:fld>
            <a:endParaRPr lang="en-US"/>
          </a:p>
        </p:txBody>
      </p:sp>
    </p:spTree>
    <p:extLst>
      <p:ext uri="{BB962C8B-B14F-4D97-AF65-F5344CB8AC3E}">
        <p14:creationId xmlns:p14="http://schemas.microsoft.com/office/powerpoint/2010/main" val="343350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Wlt</a:t>
            </a:r>
            <a:endParaRPr lang="en-US" dirty="0"/>
          </a:p>
        </p:txBody>
      </p:sp>
      <p:sp>
        <p:nvSpPr>
          <p:cNvPr id="4" name="Slide Number Placeholder 3"/>
          <p:cNvSpPr>
            <a:spLocks noGrp="1"/>
          </p:cNvSpPr>
          <p:nvPr>
            <p:ph type="sldNum" sz="quarter" idx="5"/>
          </p:nvPr>
        </p:nvSpPr>
        <p:spPr/>
        <p:txBody>
          <a:bodyPr/>
          <a:lstStyle/>
          <a:p>
            <a:fld id="{B2066138-3888-5844-9E61-61580B08F5E3}" type="slidenum">
              <a:rPr lang="en-US" smtClean="0"/>
              <a:t>2</a:t>
            </a:fld>
            <a:endParaRPr lang="en-US"/>
          </a:p>
        </p:txBody>
      </p:sp>
    </p:spTree>
    <p:extLst>
      <p:ext uri="{BB962C8B-B14F-4D97-AF65-F5344CB8AC3E}">
        <p14:creationId xmlns:p14="http://schemas.microsoft.com/office/powerpoint/2010/main" val="171042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A084109-20FF-A2EF-DFE6-F194CC63AC58}"/>
              </a:ext>
            </a:extLst>
          </p:cNvPr>
          <p:cNvSpPr>
            <a:spLocks noGrp="1"/>
          </p:cNvSpPr>
          <p:nvPr>
            <p:ph type="dt" sz="half" idx="10"/>
          </p:nvPr>
        </p:nvSpPr>
        <p:spPr/>
        <p:txBody>
          <a:bodyPr/>
          <a:lstStyle>
            <a:lvl1pPr>
              <a:defRPr/>
            </a:lvl1pPr>
          </a:lstStyle>
          <a:p>
            <a:pPr>
              <a:defRPr/>
            </a:pPr>
            <a:fld id="{F25542F2-9698-DC4F-B295-D33138E69B2F}" type="datetimeFigureOut">
              <a:rPr lang="en-US"/>
              <a:pPr>
                <a:defRPr/>
              </a:pPr>
              <a:t>7/10/2024</a:t>
            </a:fld>
            <a:endParaRPr lang="en-US"/>
          </a:p>
        </p:txBody>
      </p:sp>
      <p:sp>
        <p:nvSpPr>
          <p:cNvPr id="5" name="Footer Placeholder 4">
            <a:extLst>
              <a:ext uri="{FF2B5EF4-FFF2-40B4-BE49-F238E27FC236}">
                <a16:creationId xmlns:a16="http://schemas.microsoft.com/office/drawing/2014/main" id="{E3A9BAD9-07DC-04FD-027F-737A3ED7A8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4A8870-E6F9-1EDD-39BC-5D1BCE4F1E51}"/>
              </a:ext>
            </a:extLst>
          </p:cNvPr>
          <p:cNvSpPr>
            <a:spLocks noGrp="1"/>
          </p:cNvSpPr>
          <p:nvPr>
            <p:ph type="sldNum" sz="quarter" idx="12"/>
          </p:nvPr>
        </p:nvSpPr>
        <p:spPr/>
        <p:txBody>
          <a:bodyPr/>
          <a:lstStyle>
            <a:lvl1pPr>
              <a:defRPr/>
            </a:lvl1pPr>
          </a:lstStyle>
          <a:p>
            <a:pPr>
              <a:defRPr/>
            </a:pPr>
            <a:fld id="{F39ED023-271F-534B-BED9-31796E933A40}" type="slidenum">
              <a:rPr lang="en-US" altLang="en-US"/>
              <a:pPr>
                <a:defRPr/>
              </a:pPr>
              <a:t>‹#›</a:t>
            </a:fld>
            <a:endParaRPr lang="en-US" altLang="en-US"/>
          </a:p>
        </p:txBody>
      </p:sp>
    </p:spTree>
    <p:extLst>
      <p:ext uri="{BB962C8B-B14F-4D97-AF65-F5344CB8AC3E}">
        <p14:creationId xmlns:p14="http://schemas.microsoft.com/office/powerpoint/2010/main" val="230107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A2E14-774D-9C0F-471A-D88936725CAF}"/>
              </a:ext>
            </a:extLst>
          </p:cNvPr>
          <p:cNvSpPr>
            <a:spLocks noGrp="1"/>
          </p:cNvSpPr>
          <p:nvPr>
            <p:ph type="dt" sz="half" idx="10"/>
          </p:nvPr>
        </p:nvSpPr>
        <p:spPr/>
        <p:txBody>
          <a:bodyPr/>
          <a:lstStyle>
            <a:lvl1pPr>
              <a:defRPr/>
            </a:lvl1pPr>
          </a:lstStyle>
          <a:p>
            <a:pPr>
              <a:defRPr/>
            </a:pPr>
            <a:fld id="{F433DFCA-0AF8-8949-86CA-CA13C9A28A68}" type="datetimeFigureOut">
              <a:rPr lang="en-US"/>
              <a:pPr>
                <a:defRPr/>
              </a:pPr>
              <a:t>7/10/2024</a:t>
            </a:fld>
            <a:endParaRPr lang="en-US"/>
          </a:p>
        </p:txBody>
      </p:sp>
      <p:sp>
        <p:nvSpPr>
          <p:cNvPr id="5" name="Footer Placeholder 4">
            <a:extLst>
              <a:ext uri="{FF2B5EF4-FFF2-40B4-BE49-F238E27FC236}">
                <a16:creationId xmlns:a16="http://schemas.microsoft.com/office/drawing/2014/main" id="{7EAF520A-E221-0B12-F45F-CBD49F7145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E0C07F-FAD7-8E19-8BF1-B6FA56C0EF40}"/>
              </a:ext>
            </a:extLst>
          </p:cNvPr>
          <p:cNvSpPr>
            <a:spLocks noGrp="1"/>
          </p:cNvSpPr>
          <p:nvPr>
            <p:ph type="sldNum" sz="quarter" idx="12"/>
          </p:nvPr>
        </p:nvSpPr>
        <p:spPr/>
        <p:txBody>
          <a:bodyPr/>
          <a:lstStyle>
            <a:lvl1pPr>
              <a:defRPr/>
            </a:lvl1pPr>
          </a:lstStyle>
          <a:p>
            <a:pPr>
              <a:defRPr/>
            </a:pPr>
            <a:fld id="{01E4D965-682B-1045-94BC-7D6D911C7E0B}" type="slidenum">
              <a:rPr lang="en-US" altLang="en-US"/>
              <a:pPr>
                <a:defRPr/>
              </a:pPr>
              <a:t>‹#›</a:t>
            </a:fld>
            <a:endParaRPr lang="en-US" altLang="en-US"/>
          </a:p>
        </p:txBody>
      </p:sp>
    </p:spTree>
    <p:extLst>
      <p:ext uri="{BB962C8B-B14F-4D97-AF65-F5344CB8AC3E}">
        <p14:creationId xmlns:p14="http://schemas.microsoft.com/office/powerpoint/2010/main" val="367143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8629-8350-41F8-313D-A0C75ED153BA}"/>
              </a:ext>
            </a:extLst>
          </p:cNvPr>
          <p:cNvSpPr>
            <a:spLocks noGrp="1"/>
          </p:cNvSpPr>
          <p:nvPr>
            <p:ph type="dt" sz="half" idx="10"/>
          </p:nvPr>
        </p:nvSpPr>
        <p:spPr/>
        <p:txBody>
          <a:bodyPr/>
          <a:lstStyle>
            <a:lvl1pPr>
              <a:defRPr/>
            </a:lvl1pPr>
          </a:lstStyle>
          <a:p>
            <a:pPr>
              <a:defRPr/>
            </a:pPr>
            <a:fld id="{A0DCEABC-5AA1-2A47-812B-C53FC9EFC132}" type="datetimeFigureOut">
              <a:rPr lang="en-US"/>
              <a:pPr>
                <a:defRPr/>
              </a:pPr>
              <a:t>7/10/2024</a:t>
            </a:fld>
            <a:endParaRPr lang="en-US"/>
          </a:p>
        </p:txBody>
      </p:sp>
      <p:sp>
        <p:nvSpPr>
          <p:cNvPr id="5" name="Footer Placeholder 4">
            <a:extLst>
              <a:ext uri="{FF2B5EF4-FFF2-40B4-BE49-F238E27FC236}">
                <a16:creationId xmlns:a16="http://schemas.microsoft.com/office/drawing/2014/main" id="{E5351C97-C546-79F7-33E6-9FDEC34466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1805D9-690A-E3A9-D6E0-2380ADAC225F}"/>
              </a:ext>
            </a:extLst>
          </p:cNvPr>
          <p:cNvSpPr>
            <a:spLocks noGrp="1"/>
          </p:cNvSpPr>
          <p:nvPr>
            <p:ph type="sldNum" sz="quarter" idx="12"/>
          </p:nvPr>
        </p:nvSpPr>
        <p:spPr/>
        <p:txBody>
          <a:bodyPr/>
          <a:lstStyle>
            <a:lvl1pPr>
              <a:defRPr/>
            </a:lvl1pPr>
          </a:lstStyle>
          <a:p>
            <a:pPr>
              <a:defRPr/>
            </a:pPr>
            <a:fld id="{28E394B6-41B7-6046-A0D8-6B46247CA235}" type="slidenum">
              <a:rPr lang="en-US" altLang="en-US"/>
              <a:pPr>
                <a:defRPr/>
              </a:pPr>
              <a:t>‹#›</a:t>
            </a:fld>
            <a:endParaRPr lang="en-US" altLang="en-US"/>
          </a:p>
        </p:txBody>
      </p:sp>
    </p:spTree>
    <p:extLst>
      <p:ext uri="{BB962C8B-B14F-4D97-AF65-F5344CB8AC3E}">
        <p14:creationId xmlns:p14="http://schemas.microsoft.com/office/powerpoint/2010/main" val="374401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A0540-42AB-BC8B-4DD5-942DC7CA7AE5}"/>
              </a:ext>
            </a:extLst>
          </p:cNvPr>
          <p:cNvSpPr>
            <a:spLocks noGrp="1"/>
          </p:cNvSpPr>
          <p:nvPr>
            <p:ph type="dt" sz="half" idx="10"/>
          </p:nvPr>
        </p:nvSpPr>
        <p:spPr/>
        <p:txBody>
          <a:bodyPr/>
          <a:lstStyle>
            <a:lvl1pPr>
              <a:defRPr/>
            </a:lvl1pPr>
          </a:lstStyle>
          <a:p>
            <a:pPr>
              <a:defRPr/>
            </a:pPr>
            <a:fld id="{D7BFC677-E6B8-E24F-9924-C3210EB761DF}" type="datetimeFigureOut">
              <a:rPr lang="en-US"/>
              <a:pPr>
                <a:defRPr/>
              </a:pPr>
              <a:t>7/10/2024</a:t>
            </a:fld>
            <a:endParaRPr lang="en-US"/>
          </a:p>
        </p:txBody>
      </p:sp>
      <p:sp>
        <p:nvSpPr>
          <p:cNvPr id="5" name="Footer Placeholder 4">
            <a:extLst>
              <a:ext uri="{FF2B5EF4-FFF2-40B4-BE49-F238E27FC236}">
                <a16:creationId xmlns:a16="http://schemas.microsoft.com/office/drawing/2014/main" id="{8600F9C7-1F09-EB67-959E-5EF2E6EF48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7929E1-94D5-2111-7D89-F62D364DE224}"/>
              </a:ext>
            </a:extLst>
          </p:cNvPr>
          <p:cNvSpPr>
            <a:spLocks noGrp="1"/>
          </p:cNvSpPr>
          <p:nvPr>
            <p:ph type="sldNum" sz="quarter" idx="12"/>
          </p:nvPr>
        </p:nvSpPr>
        <p:spPr/>
        <p:txBody>
          <a:bodyPr/>
          <a:lstStyle>
            <a:lvl1pPr>
              <a:defRPr/>
            </a:lvl1pPr>
          </a:lstStyle>
          <a:p>
            <a:pPr>
              <a:defRPr/>
            </a:pPr>
            <a:fld id="{E29886C9-99A1-3A42-BE74-F98407918DBD}" type="slidenum">
              <a:rPr lang="en-US" altLang="en-US"/>
              <a:pPr>
                <a:defRPr/>
              </a:pPr>
              <a:t>‹#›</a:t>
            </a:fld>
            <a:endParaRPr lang="en-US" altLang="en-US"/>
          </a:p>
        </p:txBody>
      </p:sp>
    </p:spTree>
    <p:extLst>
      <p:ext uri="{BB962C8B-B14F-4D97-AF65-F5344CB8AC3E}">
        <p14:creationId xmlns:p14="http://schemas.microsoft.com/office/powerpoint/2010/main" val="316552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9E2A4-17A4-36C3-D8B2-0A98012B20CE}"/>
              </a:ext>
            </a:extLst>
          </p:cNvPr>
          <p:cNvSpPr>
            <a:spLocks noGrp="1"/>
          </p:cNvSpPr>
          <p:nvPr>
            <p:ph type="dt" sz="half" idx="10"/>
          </p:nvPr>
        </p:nvSpPr>
        <p:spPr/>
        <p:txBody>
          <a:bodyPr/>
          <a:lstStyle>
            <a:lvl1pPr>
              <a:defRPr/>
            </a:lvl1pPr>
          </a:lstStyle>
          <a:p>
            <a:pPr>
              <a:defRPr/>
            </a:pPr>
            <a:fld id="{72A0A80C-D0C8-CD42-8BCD-8C06317EE628}" type="datetimeFigureOut">
              <a:rPr lang="en-US"/>
              <a:pPr>
                <a:defRPr/>
              </a:pPr>
              <a:t>7/10/2024</a:t>
            </a:fld>
            <a:endParaRPr lang="en-US"/>
          </a:p>
        </p:txBody>
      </p:sp>
      <p:sp>
        <p:nvSpPr>
          <p:cNvPr id="5" name="Footer Placeholder 4">
            <a:extLst>
              <a:ext uri="{FF2B5EF4-FFF2-40B4-BE49-F238E27FC236}">
                <a16:creationId xmlns:a16="http://schemas.microsoft.com/office/drawing/2014/main" id="{D0B413C9-C552-3A43-3583-705B2C9081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EEEE09-9052-DA90-0507-5359505B5812}"/>
              </a:ext>
            </a:extLst>
          </p:cNvPr>
          <p:cNvSpPr>
            <a:spLocks noGrp="1"/>
          </p:cNvSpPr>
          <p:nvPr>
            <p:ph type="sldNum" sz="quarter" idx="12"/>
          </p:nvPr>
        </p:nvSpPr>
        <p:spPr/>
        <p:txBody>
          <a:bodyPr/>
          <a:lstStyle>
            <a:lvl1pPr>
              <a:defRPr/>
            </a:lvl1pPr>
          </a:lstStyle>
          <a:p>
            <a:pPr>
              <a:defRPr/>
            </a:pPr>
            <a:fld id="{AF9F5B57-4AD1-1940-BF6E-77B0A5C16705}" type="slidenum">
              <a:rPr lang="en-US" altLang="en-US"/>
              <a:pPr>
                <a:defRPr/>
              </a:pPr>
              <a:t>‹#›</a:t>
            </a:fld>
            <a:endParaRPr lang="en-US" altLang="en-US"/>
          </a:p>
        </p:txBody>
      </p:sp>
    </p:spTree>
    <p:extLst>
      <p:ext uri="{BB962C8B-B14F-4D97-AF65-F5344CB8AC3E}">
        <p14:creationId xmlns:p14="http://schemas.microsoft.com/office/powerpoint/2010/main" val="240195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625056E-9093-C352-71F2-62E254D10507}"/>
              </a:ext>
            </a:extLst>
          </p:cNvPr>
          <p:cNvSpPr>
            <a:spLocks noGrp="1"/>
          </p:cNvSpPr>
          <p:nvPr>
            <p:ph type="dt" sz="half" idx="10"/>
          </p:nvPr>
        </p:nvSpPr>
        <p:spPr/>
        <p:txBody>
          <a:bodyPr/>
          <a:lstStyle>
            <a:lvl1pPr>
              <a:defRPr/>
            </a:lvl1pPr>
          </a:lstStyle>
          <a:p>
            <a:pPr>
              <a:defRPr/>
            </a:pPr>
            <a:fld id="{9A39C234-757D-434A-96A5-3546A598D320}" type="datetimeFigureOut">
              <a:rPr lang="en-US"/>
              <a:pPr>
                <a:defRPr/>
              </a:pPr>
              <a:t>7/10/2024</a:t>
            </a:fld>
            <a:endParaRPr lang="en-US"/>
          </a:p>
        </p:txBody>
      </p:sp>
      <p:sp>
        <p:nvSpPr>
          <p:cNvPr id="6" name="Footer Placeholder 4">
            <a:extLst>
              <a:ext uri="{FF2B5EF4-FFF2-40B4-BE49-F238E27FC236}">
                <a16:creationId xmlns:a16="http://schemas.microsoft.com/office/drawing/2014/main" id="{3A9EC4F8-022D-BEFB-C7B1-C9EFD9C703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C72AFD4-7C6C-A6AB-7E32-5082496223DF}"/>
              </a:ext>
            </a:extLst>
          </p:cNvPr>
          <p:cNvSpPr>
            <a:spLocks noGrp="1"/>
          </p:cNvSpPr>
          <p:nvPr>
            <p:ph type="sldNum" sz="quarter" idx="12"/>
          </p:nvPr>
        </p:nvSpPr>
        <p:spPr/>
        <p:txBody>
          <a:bodyPr/>
          <a:lstStyle>
            <a:lvl1pPr>
              <a:defRPr/>
            </a:lvl1pPr>
          </a:lstStyle>
          <a:p>
            <a:pPr>
              <a:defRPr/>
            </a:pPr>
            <a:fld id="{E6746FE2-23CA-604E-A9C8-556985141682}" type="slidenum">
              <a:rPr lang="en-US" altLang="en-US"/>
              <a:pPr>
                <a:defRPr/>
              </a:pPr>
              <a:t>‹#›</a:t>
            </a:fld>
            <a:endParaRPr lang="en-US" altLang="en-US"/>
          </a:p>
        </p:txBody>
      </p:sp>
    </p:spTree>
    <p:extLst>
      <p:ext uri="{BB962C8B-B14F-4D97-AF65-F5344CB8AC3E}">
        <p14:creationId xmlns:p14="http://schemas.microsoft.com/office/powerpoint/2010/main" val="93792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9B6E5BA-6250-D6C1-0955-55DB718422DA}"/>
              </a:ext>
            </a:extLst>
          </p:cNvPr>
          <p:cNvSpPr>
            <a:spLocks noGrp="1"/>
          </p:cNvSpPr>
          <p:nvPr>
            <p:ph type="dt" sz="half" idx="10"/>
          </p:nvPr>
        </p:nvSpPr>
        <p:spPr/>
        <p:txBody>
          <a:bodyPr/>
          <a:lstStyle>
            <a:lvl1pPr>
              <a:defRPr/>
            </a:lvl1pPr>
          </a:lstStyle>
          <a:p>
            <a:pPr>
              <a:defRPr/>
            </a:pPr>
            <a:fld id="{1C6D82B7-4035-9045-9AE9-EA1DA0585EEB}" type="datetimeFigureOut">
              <a:rPr lang="en-US"/>
              <a:pPr>
                <a:defRPr/>
              </a:pPr>
              <a:t>7/10/2024</a:t>
            </a:fld>
            <a:endParaRPr lang="en-US"/>
          </a:p>
        </p:txBody>
      </p:sp>
      <p:sp>
        <p:nvSpPr>
          <p:cNvPr id="8" name="Footer Placeholder 4">
            <a:extLst>
              <a:ext uri="{FF2B5EF4-FFF2-40B4-BE49-F238E27FC236}">
                <a16:creationId xmlns:a16="http://schemas.microsoft.com/office/drawing/2014/main" id="{7C29D149-D09C-D2FA-363D-C674764564D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362F11-DABA-A8B9-31D7-8FD399508297}"/>
              </a:ext>
            </a:extLst>
          </p:cNvPr>
          <p:cNvSpPr>
            <a:spLocks noGrp="1"/>
          </p:cNvSpPr>
          <p:nvPr>
            <p:ph type="sldNum" sz="quarter" idx="12"/>
          </p:nvPr>
        </p:nvSpPr>
        <p:spPr/>
        <p:txBody>
          <a:bodyPr/>
          <a:lstStyle>
            <a:lvl1pPr>
              <a:defRPr/>
            </a:lvl1pPr>
          </a:lstStyle>
          <a:p>
            <a:pPr>
              <a:defRPr/>
            </a:pPr>
            <a:fld id="{E6BCBB66-8DA1-0348-BD7A-3A61F531FF6D}" type="slidenum">
              <a:rPr lang="en-US" altLang="en-US"/>
              <a:pPr>
                <a:defRPr/>
              </a:pPr>
              <a:t>‹#›</a:t>
            </a:fld>
            <a:endParaRPr lang="en-US" altLang="en-US"/>
          </a:p>
        </p:txBody>
      </p:sp>
    </p:spTree>
    <p:extLst>
      <p:ext uri="{BB962C8B-B14F-4D97-AF65-F5344CB8AC3E}">
        <p14:creationId xmlns:p14="http://schemas.microsoft.com/office/powerpoint/2010/main" val="396870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A057797-6EE7-6335-2157-E3022689C88F}"/>
              </a:ext>
            </a:extLst>
          </p:cNvPr>
          <p:cNvSpPr>
            <a:spLocks noGrp="1"/>
          </p:cNvSpPr>
          <p:nvPr>
            <p:ph type="dt" sz="half" idx="10"/>
          </p:nvPr>
        </p:nvSpPr>
        <p:spPr/>
        <p:txBody>
          <a:bodyPr/>
          <a:lstStyle>
            <a:lvl1pPr>
              <a:defRPr/>
            </a:lvl1pPr>
          </a:lstStyle>
          <a:p>
            <a:pPr>
              <a:defRPr/>
            </a:pPr>
            <a:fld id="{60BBB1A4-FCAD-CC42-B3E5-9ED790241FA4}" type="datetimeFigureOut">
              <a:rPr lang="en-US"/>
              <a:pPr>
                <a:defRPr/>
              </a:pPr>
              <a:t>7/10/2024</a:t>
            </a:fld>
            <a:endParaRPr lang="en-US"/>
          </a:p>
        </p:txBody>
      </p:sp>
      <p:sp>
        <p:nvSpPr>
          <p:cNvPr id="4" name="Footer Placeholder 4">
            <a:extLst>
              <a:ext uri="{FF2B5EF4-FFF2-40B4-BE49-F238E27FC236}">
                <a16:creationId xmlns:a16="http://schemas.microsoft.com/office/drawing/2014/main" id="{C7421B60-5CE1-CD77-CFF6-C0B86A0D718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1C3A1FC-A3E2-DB27-3226-0D3CDF176788}"/>
              </a:ext>
            </a:extLst>
          </p:cNvPr>
          <p:cNvSpPr>
            <a:spLocks noGrp="1"/>
          </p:cNvSpPr>
          <p:nvPr>
            <p:ph type="sldNum" sz="quarter" idx="12"/>
          </p:nvPr>
        </p:nvSpPr>
        <p:spPr/>
        <p:txBody>
          <a:bodyPr/>
          <a:lstStyle>
            <a:lvl1pPr>
              <a:defRPr/>
            </a:lvl1pPr>
          </a:lstStyle>
          <a:p>
            <a:pPr>
              <a:defRPr/>
            </a:pPr>
            <a:fld id="{0632587F-35F1-8545-A489-7073D1EA0C04}" type="slidenum">
              <a:rPr lang="en-US" altLang="en-US"/>
              <a:pPr>
                <a:defRPr/>
              </a:pPr>
              <a:t>‹#›</a:t>
            </a:fld>
            <a:endParaRPr lang="en-US" altLang="en-US"/>
          </a:p>
        </p:txBody>
      </p:sp>
    </p:spTree>
    <p:extLst>
      <p:ext uri="{BB962C8B-B14F-4D97-AF65-F5344CB8AC3E}">
        <p14:creationId xmlns:p14="http://schemas.microsoft.com/office/powerpoint/2010/main" val="379915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4D80A0D-91EF-E378-4F8A-E10FF195C4CB}"/>
              </a:ext>
            </a:extLst>
          </p:cNvPr>
          <p:cNvSpPr>
            <a:spLocks noGrp="1"/>
          </p:cNvSpPr>
          <p:nvPr>
            <p:ph type="dt" sz="half" idx="10"/>
          </p:nvPr>
        </p:nvSpPr>
        <p:spPr/>
        <p:txBody>
          <a:bodyPr/>
          <a:lstStyle>
            <a:lvl1pPr>
              <a:defRPr/>
            </a:lvl1pPr>
          </a:lstStyle>
          <a:p>
            <a:pPr>
              <a:defRPr/>
            </a:pPr>
            <a:fld id="{52189318-54B3-0A4C-A62D-A0AB74610037}" type="datetimeFigureOut">
              <a:rPr lang="en-US"/>
              <a:pPr>
                <a:defRPr/>
              </a:pPr>
              <a:t>7/10/2024</a:t>
            </a:fld>
            <a:endParaRPr lang="en-US"/>
          </a:p>
        </p:txBody>
      </p:sp>
      <p:sp>
        <p:nvSpPr>
          <p:cNvPr id="3" name="Footer Placeholder 4">
            <a:extLst>
              <a:ext uri="{FF2B5EF4-FFF2-40B4-BE49-F238E27FC236}">
                <a16:creationId xmlns:a16="http://schemas.microsoft.com/office/drawing/2014/main" id="{E023CC2F-58EA-CFC6-D6DB-B1C4BD7BF1A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8E159E-5A63-193E-6B96-079A143BE6EA}"/>
              </a:ext>
            </a:extLst>
          </p:cNvPr>
          <p:cNvSpPr>
            <a:spLocks noGrp="1"/>
          </p:cNvSpPr>
          <p:nvPr>
            <p:ph type="sldNum" sz="quarter" idx="12"/>
          </p:nvPr>
        </p:nvSpPr>
        <p:spPr/>
        <p:txBody>
          <a:bodyPr/>
          <a:lstStyle>
            <a:lvl1pPr>
              <a:defRPr/>
            </a:lvl1pPr>
          </a:lstStyle>
          <a:p>
            <a:pPr>
              <a:defRPr/>
            </a:pPr>
            <a:fld id="{2C262E45-0B29-DF4C-B3E4-4FA6C469AF01}" type="slidenum">
              <a:rPr lang="en-US" altLang="en-US"/>
              <a:pPr>
                <a:defRPr/>
              </a:pPr>
              <a:t>‹#›</a:t>
            </a:fld>
            <a:endParaRPr lang="en-US" altLang="en-US"/>
          </a:p>
        </p:txBody>
      </p:sp>
    </p:spTree>
    <p:extLst>
      <p:ext uri="{BB962C8B-B14F-4D97-AF65-F5344CB8AC3E}">
        <p14:creationId xmlns:p14="http://schemas.microsoft.com/office/powerpoint/2010/main" val="132211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03C782-5725-D857-2751-B38F07F492EA}"/>
              </a:ext>
            </a:extLst>
          </p:cNvPr>
          <p:cNvSpPr>
            <a:spLocks noGrp="1"/>
          </p:cNvSpPr>
          <p:nvPr>
            <p:ph type="dt" sz="half" idx="10"/>
          </p:nvPr>
        </p:nvSpPr>
        <p:spPr/>
        <p:txBody>
          <a:bodyPr/>
          <a:lstStyle>
            <a:lvl1pPr>
              <a:defRPr/>
            </a:lvl1pPr>
          </a:lstStyle>
          <a:p>
            <a:pPr>
              <a:defRPr/>
            </a:pPr>
            <a:fld id="{DFBDF07F-16FC-B549-9F19-97E815C4457A}" type="datetimeFigureOut">
              <a:rPr lang="en-US"/>
              <a:pPr>
                <a:defRPr/>
              </a:pPr>
              <a:t>7/10/2024</a:t>
            </a:fld>
            <a:endParaRPr lang="en-US"/>
          </a:p>
        </p:txBody>
      </p:sp>
      <p:sp>
        <p:nvSpPr>
          <p:cNvPr id="6" name="Footer Placeholder 4">
            <a:extLst>
              <a:ext uri="{FF2B5EF4-FFF2-40B4-BE49-F238E27FC236}">
                <a16:creationId xmlns:a16="http://schemas.microsoft.com/office/drawing/2014/main" id="{E13B0AD8-864A-E2FD-ECA3-DD1C68E4173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6F02FE-EBF2-1D61-644D-3004C441639D}"/>
              </a:ext>
            </a:extLst>
          </p:cNvPr>
          <p:cNvSpPr>
            <a:spLocks noGrp="1"/>
          </p:cNvSpPr>
          <p:nvPr>
            <p:ph type="sldNum" sz="quarter" idx="12"/>
          </p:nvPr>
        </p:nvSpPr>
        <p:spPr/>
        <p:txBody>
          <a:bodyPr/>
          <a:lstStyle>
            <a:lvl1pPr>
              <a:defRPr/>
            </a:lvl1pPr>
          </a:lstStyle>
          <a:p>
            <a:pPr>
              <a:defRPr/>
            </a:pPr>
            <a:fld id="{B97650FC-5597-9D49-B057-41FBBDFAEAD2}" type="slidenum">
              <a:rPr lang="en-US" altLang="en-US"/>
              <a:pPr>
                <a:defRPr/>
              </a:pPr>
              <a:t>‹#›</a:t>
            </a:fld>
            <a:endParaRPr lang="en-US" altLang="en-US"/>
          </a:p>
        </p:txBody>
      </p:sp>
    </p:spTree>
    <p:extLst>
      <p:ext uri="{BB962C8B-B14F-4D97-AF65-F5344CB8AC3E}">
        <p14:creationId xmlns:p14="http://schemas.microsoft.com/office/powerpoint/2010/main" val="297225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3C63A1-25CC-C1A9-F5C3-33C6167902EC}"/>
              </a:ext>
            </a:extLst>
          </p:cNvPr>
          <p:cNvSpPr>
            <a:spLocks noGrp="1"/>
          </p:cNvSpPr>
          <p:nvPr>
            <p:ph type="dt" sz="half" idx="10"/>
          </p:nvPr>
        </p:nvSpPr>
        <p:spPr/>
        <p:txBody>
          <a:bodyPr/>
          <a:lstStyle>
            <a:lvl1pPr>
              <a:defRPr/>
            </a:lvl1pPr>
          </a:lstStyle>
          <a:p>
            <a:pPr>
              <a:defRPr/>
            </a:pPr>
            <a:fld id="{97EEA073-8F4E-554A-B46D-D1B9B43CC5CF}" type="datetimeFigureOut">
              <a:rPr lang="en-US"/>
              <a:pPr>
                <a:defRPr/>
              </a:pPr>
              <a:t>7/10/2024</a:t>
            </a:fld>
            <a:endParaRPr lang="en-US"/>
          </a:p>
        </p:txBody>
      </p:sp>
      <p:sp>
        <p:nvSpPr>
          <p:cNvPr id="6" name="Footer Placeholder 4">
            <a:extLst>
              <a:ext uri="{FF2B5EF4-FFF2-40B4-BE49-F238E27FC236}">
                <a16:creationId xmlns:a16="http://schemas.microsoft.com/office/drawing/2014/main" id="{9FB67511-76E7-CF32-7C50-BA4418E2AD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A1C8E0-9F6F-4F31-721C-3E0B11C9D966}"/>
              </a:ext>
            </a:extLst>
          </p:cNvPr>
          <p:cNvSpPr>
            <a:spLocks noGrp="1"/>
          </p:cNvSpPr>
          <p:nvPr>
            <p:ph type="sldNum" sz="quarter" idx="12"/>
          </p:nvPr>
        </p:nvSpPr>
        <p:spPr/>
        <p:txBody>
          <a:bodyPr/>
          <a:lstStyle>
            <a:lvl1pPr>
              <a:defRPr/>
            </a:lvl1pPr>
          </a:lstStyle>
          <a:p>
            <a:pPr>
              <a:defRPr/>
            </a:pPr>
            <a:fld id="{21EA14EF-9DCB-034D-A78F-16F4DE49A346}" type="slidenum">
              <a:rPr lang="en-US" altLang="en-US"/>
              <a:pPr>
                <a:defRPr/>
              </a:pPr>
              <a:t>‹#›</a:t>
            </a:fld>
            <a:endParaRPr lang="en-US" altLang="en-US"/>
          </a:p>
        </p:txBody>
      </p:sp>
    </p:spTree>
    <p:extLst>
      <p:ext uri="{BB962C8B-B14F-4D97-AF65-F5344CB8AC3E}">
        <p14:creationId xmlns:p14="http://schemas.microsoft.com/office/powerpoint/2010/main" val="428625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C8DC27C-1893-B1C0-FF29-6803AF3F6C89}"/>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FC3B971-8D80-0A87-FF90-FB37F007C704}"/>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CD8F37E-DA9E-19F2-ECB3-59D9B24E9E1E}"/>
              </a:ext>
            </a:extLst>
          </p:cNvPr>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4E889D3-545E-074E-8D6D-B8B091A7AB39}" type="datetimeFigureOut">
              <a:rPr lang="en-US"/>
              <a:pPr>
                <a:defRPr/>
              </a:pPr>
              <a:t>7/10/2024</a:t>
            </a:fld>
            <a:endParaRPr lang="en-US"/>
          </a:p>
        </p:txBody>
      </p:sp>
      <p:sp>
        <p:nvSpPr>
          <p:cNvPr id="5" name="Footer Placeholder 4">
            <a:extLst>
              <a:ext uri="{FF2B5EF4-FFF2-40B4-BE49-F238E27FC236}">
                <a16:creationId xmlns:a16="http://schemas.microsoft.com/office/drawing/2014/main" id="{1E956459-DE0C-2E3A-6FFB-E5BF848FC1F1}"/>
              </a:ext>
            </a:extLst>
          </p:cNvPr>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66B5CB-55D6-3EC1-17DD-11547A7356F5}"/>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7AD65840-4EBC-4B4D-84E9-0D072ADA8D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gi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extBox 1">
            <a:extLst>
              <a:ext uri="{FF2B5EF4-FFF2-40B4-BE49-F238E27FC236}">
                <a16:creationId xmlns:a16="http://schemas.microsoft.com/office/drawing/2014/main" id="{CE628753-23C2-3221-99D9-696D255DB98A}"/>
              </a:ext>
            </a:extLst>
          </p:cNvPr>
          <p:cNvSpPr txBox="1">
            <a:spLocks noChangeArrowheads="1"/>
          </p:cNvSpPr>
          <p:nvPr/>
        </p:nvSpPr>
        <p:spPr bwMode="auto">
          <a:xfrm>
            <a:off x="2514601" y="358914"/>
            <a:ext cx="40425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002060"/>
                </a:solidFill>
                <a:cs typeface="Arial" panose="020B0604020202020204" pitchFamily="34" charset="0"/>
              </a:rPr>
              <a:t>Sisterhood News – July 2024</a:t>
            </a:r>
          </a:p>
          <a:p>
            <a:pPr algn="ctr" eaLnBrk="1" hangingPunct="1"/>
            <a:r>
              <a:rPr lang="en-US" altLang="en-US" sz="1100" i="1" dirty="0"/>
              <a:t>You don’t have to be a Sisterhood member to participate in any Sisterhood program.  But it helps.  Please join us.</a:t>
            </a:r>
          </a:p>
        </p:txBody>
      </p:sp>
      <p:pic>
        <p:nvPicPr>
          <p:cNvPr id="1038" name="Picture 14">
            <a:extLst>
              <a:ext uri="{FF2B5EF4-FFF2-40B4-BE49-F238E27FC236}">
                <a16:creationId xmlns:a16="http://schemas.microsoft.com/office/drawing/2014/main" id="{8FFEDB61-ADC2-59A4-C8AD-C3C0AF28E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3276599"/>
            <a:ext cx="685785"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6A43C28-2082-A896-F60D-012ED06C7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A23888C-171A-9FDA-DACC-C700A8888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0603293-1539-D349-19B5-20C4119F8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F6CA4DB8-710B-AE0E-56A1-C489CD744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3C0AC5D-367B-C4E3-0024-BDA2F1D14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6DBDEE74-C2DE-3955-3E7D-8207A335F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FB17CF8C-DCCA-2E28-CAFF-5295691FB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9101743-E036-4B99-C4B3-5DA981436613}"/>
              </a:ext>
            </a:extLst>
          </p:cNvPr>
          <p:cNvPicPr>
            <a:picLocks noChangeAspect="1"/>
          </p:cNvPicPr>
          <p:nvPr/>
        </p:nvPicPr>
        <p:blipFill>
          <a:blip r:embed="rId4"/>
          <a:stretch>
            <a:fillRect/>
          </a:stretch>
        </p:blipFill>
        <p:spPr>
          <a:xfrm>
            <a:off x="278032" y="157569"/>
            <a:ext cx="1796462" cy="1102913"/>
          </a:xfrm>
          <a:prstGeom prst="rect">
            <a:avLst/>
          </a:prstGeom>
        </p:spPr>
      </p:pic>
      <p:sp>
        <p:nvSpPr>
          <p:cNvPr id="17" name="Rectangle 3">
            <a:extLst>
              <a:ext uri="{FF2B5EF4-FFF2-40B4-BE49-F238E27FC236}">
                <a16:creationId xmlns:a16="http://schemas.microsoft.com/office/drawing/2014/main" id="{9CACA4CB-5F77-F6DE-7FFD-DC79870A1B0A}"/>
              </a:ext>
            </a:extLst>
          </p:cNvPr>
          <p:cNvSpPr>
            <a:spLocks noChangeArrowheads="1"/>
          </p:cNvSpPr>
          <p:nvPr/>
        </p:nvSpPr>
        <p:spPr bwMode="auto">
          <a:xfrm>
            <a:off x="1" y="61531"/>
            <a:ext cx="9790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1C1E21"/>
                </a:solidFill>
                <a:effectLst/>
                <a:latin typeface="system-ui"/>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84B6259C-03F7-347A-2E3F-3540638D18B1}"/>
              </a:ext>
            </a:extLst>
          </p:cNvPr>
          <p:cNvPicPr>
            <a:picLocks noChangeAspect="1"/>
          </p:cNvPicPr>
          <p:nvPr/>
        </p:nvPicPr>
        <p:blipFill>
          <a:blip r:embed="rId5"/>
          <a:stretch>
            <a:fillRect/>
          </a:stretch>
        </p:blipFill>
        <p:spPr>
          <a:xfrm>
            <a:off x="5174909" y="7864674"/>
            <a:ext cx="1225892" cy="1131122"/>
          </a:xfrm>
          <a:prstGeom prst="rect">
            <a:avLst/>
          </a:prstGeom>
        </p:spPr>
      </p:pic>
      <p:sp>
        <p:nvSpPr>
          <p:cNvPr id="5" name="TextBox 4">
            <a:extLst>
              <a:ext uri="{FF2B5EF4-FFF2-40B4-BE49-F238E27FC236}">
                <a16:creationId xmlns:a16="http://schemas.microsoft.com/office/drawing/2014/main" id="{1644ABDD-5368-E78D-F38F-F581B182C449}"/>
              </a:ext>
            </a:extLst>
          </p:cNvPr>
          <p:cNvSpPr txBox="1"/>
          <p:nvPr/>
        </p:nvSpPr>
        <p:spPr>
          <a:xfrm>
            <a:off x="190501" y="8269069"/>
            <a:ext cx="4914884" cy="646331"/>
          </a:xfrm>
          <a:prstGeom prst="rect">
            <a:avLst/>
          </a:prstGeom>
          <a:noFill/>
        </p:spPr>
        <p:txBody>
          <a:bodyPr wrap="square" rtlCol="0">
            <a:spAutoFit/>
          </a:bodyPr>
          <a:lstStyle/>
          <a:p>
            <a:r>
              <a:rPr lang="en-US" sz="1200" i="1" dirty="0">
                <a:solidFill>
                  <a:srgbClr val="001E5E"/>
                </a:solidFill>
                <a:effectLst/>
                <a:highlight>
                  <a:srgbClr val="FFFFFF"/>
                </a:highlight>
                <a:latin typeface="Arial" panose="020B0604020202020204" pitchFamily="34" charset="0"/>
              </a:rPr>
              <a:t>Our hearts go out to the families and friends of those killed, wounded and kidnapped. We hope and pray that this war will end with a positive outcome for the State of Israel, its people, and Jews worldwide. </a:t>
            </a:r>
            <a:endParaRPr lang="en-US" sz="1200" dirty="0">
              <a:effectLst/>
              <a:highlight>
                <a:srgbClr val="FFFFFF"/>
              </a:highlight>
            </a:endParaRPr>
          </a:p>
        </p:txBody>
      </p:sp>
      <p:sp>
        <p:nvSpPr>
          <p:cNvPr id="6" name="TextBox 5">
            <a:extLst>
              <a:ext uri="{FF2B5EF4-FFF2-40B4-BE49-F238E27FC236}">
                <a16:creationId xmlns:a16="http://schemas.microsoft.com/office/drawing/2014/main" id="{0BE9F663-DD99-8AE6-0DFF-067D12E9D551}"/>
              </a:ext>
            </a:extLst>
          </p:cNvPr>
          <p:cNvSpPr txBox="1"/>
          <p:nvPr/>
        </p:nvSpPr>
        <p:spPr>
          <a:xfrm>
            <a:off x="171450" y="5205117"/>
            <a:ext cx="3674572" cy="2893100"/>
          </a:xfrm>
          <a:prstGeom prst="rect">
            <a:avLst/>
          </a:prstGeom>
          <a:noFill/>
          <a:ln w="38100">
            <a:solidFill>
              <a:schemeClr val="tx2">
                <a:lumMod val="60000"/>
                <a:lumOff val="40000"/>
              </a:schemeClr>
            </a:solidFill>
          </a:ln>
        </p:spPr>
        <p:txBody>
          <a:bodyPr wrap="square">
            <a:spAutoFit/>
          </a:bodyPr>
          <a:lstStyle/>
          <a:p>
            <a:pPr algn="ctr" eaLnBrk="1" hangingPunct="1">
              <a:defRPr/>
            </a:pPr>
            <a:r>
              <a:rPr lang="en-US" sz="2800" b="1" dirty="0">
                <a:solidFill>
                  <a:srgbClr val="C03BAB"/>
                </a:solidFill>
                <a:latin typeface="Baguet Script" pitchFamily="2" charset="77"/>
                <a:cs typeface="Arial" panose="020B0604020202020204" pitchFamily="34" charset="0"/>
              </a:rPr>
              <a:t>Sisterhood Shabbat</a:t>
            </a:r>
          </a:p>
          <a:p>
            <a:pPr algn="ctr" eaLnBrk="1" hangingPunct="1">
              <a:defRPr/>
            </a:pPr>
            <a:r>
              <a:rPr lang="en-US" sz="1600" dirty="0">
                <a:highlight>
                  <a:srgbClr val="FFFF00"/>
                </a:highlight>
                <a:cs typeface="Arial" panose="020B0604020202020204" pitchFamily="34" charset="0"/>
              </a:rPr>
              <a:t>January 18, 2025</a:t>
            </a:r>
          </a:p>
          <a:p>
            <a:pPr eaLnBrk="1" hangingPunct="1">
              <a:defRPr/>
            </a:pPr>
            <a:endParaRPr lang="en-US" sz="600" dirty="0">
              <a:cs typeface="Arial" panose="020B0604020202020204" pitchFamily="34" charset="0"/>
            </a:endParaRPr>
          </a:p>
          <a:p>
            <a:pPr algn="ctr" eaLnBrk="1" hangingPunct="1">
              <a:defRPr/>
            </a:pPr>
            <a:r>
              <a:rPr lang="en-US" sz="1200" b="1" dirty="0">
                <a:solidFill>
                  <a:srgbClr val="0070C0"/>
                </a:solidFill>
                <a:cs typeface="Arial" panose="020B0604020202020204" pitchFamily="34" charset="0"/>
              </a:rPr>
              <a:t>Celebrate </a:t>
            </a:r>
          </a:p>
          <a:p>
            <a:pPr algn="ctr" eaLnBrk="1" hangingPunct="1">
              <a:defRPr/>
            </a:pPr>
            <a:r>
              <a:rPr lang="en-US" sz="1200" b="1" dirty="0">
                <a:solidFill>
                  <a:srgbClr val="0070C0"/>
                </a:solidFill>
                <a:cs typeface="Arial" panose="020B0604020202020204" pitchFamily="34" charset="0"/>
              </a:rPr>
              <a:t>Sisterhood’s </a:t>
            </a:r>
            <a:r>
              <a:rPr lang="en-US" sz="1200" b="1" i="1" dirty="0">
                <a:solidFill>
                  <a:srgbClr val="0070C0"/>
                </a:solidFill>
                <a:cs typeface="Arial" panose="020B0604020202020204" pitchFamily="34" charset="0"/>
              </a:rPr>
              <a:t>105</a:t>
            </a:r>
            <a:r>
              <a:rPr lang="en-US" sz="1200" b="1" i="1" baseline="30000" dirty="0">
                <a:solidFill>
                  <a:srgbClr val="0070C0"/>
                </a:solidFill>
                <a:cs typeface="Arial" panose="020B0604020202020204" pitchFamily="34" charset="0"/>
              </a:rPr>
              <a:t>th </a:t>
            </a:r>
            <a:r>
              <a:rPr lang="en-US" sz="1200" b="1" i="1" dirty="0">
                <a:solidFill>
                  <a:srgbClr val="0070C0"/>
                </a:solidFill>
                <a:cs typeface="Arial" panose="020B0604020202020204" pitchFamily="34" charset="0"/>
              </a:rPr>
              <a:t>anniversary </a:t>
            </a:r>
          </a:p>
          <a:p>
            <a:pPr algn="ctr" eaLnBrk="1" hangingPunct="1">
              <a:defRPr/>
            </a:pPr>
            <a:r>
              <a:rPr lang="en-US" sz="1200" dirty="0">
                <a:cs typeface="Arial" panose="020B0604020202020204" pitchFamily="34" charset="0"/>
              </a:rPr>
              <a:t>Please join us.  Enjoy the service and kiddush.  </a:t>
            </a:r>
          </a:p>
          <a:p>
            <a:pPr algn="ctr" eaLnBrk="1" hangingPunct="1">
              <a:defRPr/>
            </a:pPr>
            <a:endParaRPr lang="en-US" sz="600" dirty="0">
              <a:cs typeface="Arial" panose="020B0604020202020204" pitchFamily="34" charset="0"/>
            </a:endParaRPr>
          </a:p>
          <a:p>
            <a:pPr algn="ctr" eaLnBrk="1" hangingPunct="1">
              <a:defRPr/>
            </a:pPr>
            <a:r>
              <a:rPr lang="en-US" sz="1200" b="0" i="0" dirty="0">
                <a:solidFill>
                  <a:srgbClr val="222222"/>
                </a:solidFill>
                <a:effectLst/>
                <a:latin typeface="Arial" panose="020B0604020202020204" pitchFamily="34" charset="0"/>
              </a:rPr>
              <a:t>This service honors and highlights women of our congregation.  It provides an opportunity for women to practice their skills, have new opportunities, and learn new skills.  </a:t>
            </a:r>
          </a:p>
          <a:p>
            <a:pPr algn="ctr" eaLnBrk="1" hangingPunct="1">
              <a:defRPr/>
            </a:pPr>
            <a:endParaRPr lang="en-US" sz="600" dirty="0">
              <a:cs typeface="Arial" panose="020B0604020202020204" pitchFamily="34" charset="0"/>
            </a:endParaRPr>
          </a:p>
          <a:p>
            <a:pPr algn="ctr" eaLnBrk="1" hangingPunct="1">
              <a:defRPr/>
            </a:pPr>
            <a:r>
              <a:rPr lang="en-US" sz="1200" b="1" dirty="0">
                <a:cs typeface="Arial" panose="020B0604020202020204" pitchFamily="34" charset="0"/>
              </a:rPr>
              <a:t>We want to honor you</a:t>
            </a:r>
            <a:r>
              <a:rPr lang="en-US" sz="1200" dirty="0">
                <a:cs typeface="Arial" panose="020B0604020202020204" pitchFamily="34" charset="0"/>
              </a:rPr>
              <a:t>.  Will you take part in our service?  There are many opportunities for every skill level.  Contact Gail at gailfink49@gmail.com.</a:t>
            </a:r>
          </a:p>
        </p:txBody>
      </p:sp>
      <p:sp>
        <p:nvSpPr>
          <p:cNvPr id="7" name="TextBox 6">
            <a:extLst>
              <a:ext uri="{FF2B5EF4-FFF2-40B4-BE49-F238E27FC236}">
                <a16:creationId xmlns:a16="http://schemas.microsoft.com/office/drawing/2014/main" id="{BC8D21F9-FA2B-A059-1DEC-26A66883A01D}"/>
              </a:ext>
            </a:extLst>
          </p:cNvPr>
          <p:cNvSpPr txBox="1"/>
          <p:nvPr/>
        </p:nvSpPr>
        <p:spPr>
          <a:xfrm>
            <a:off x="171450" y="1442840"/>
            <a:ext cx="3674572" cy="3539430"/>
          </a:xfrm>
          <a:prstGeom prst="rect">
            <a:avLst/>
          </a:prstGeom>
          <a:noFill/>
          <a:ln w="38100">
            <a:solidFill>
              <a:srgbClr val="00B050"/>
            </a:solidFill>
          </a:ln>
        </p:spPr>
        <p:txBody>
          <a:bodyPr wrap="square">
            <a:spAutoFit/>
          </a:bodyPr>
          <a:lstStyle/>
          <a:p>
            <a:pPr algn="ctr" eaLnBrk="1" hangingPunct="1">
              <a:defRPr/>
            </a:pPr>
            <a:r>
              <a:rPr lang="en-US" sz="2000" b="1" dirty="0">
                <a:latin typeface="Broadway" pitchFamily="82" charset="77"/>
                <a:cs typeface="Arial" panose="020B0604020202020204" pitchFamily="34" charset="0"/>
              </a:rPr>
              <a:t>Our Next P.A.D. Party</a:t>
            </a:r>
          </a:p>
          <a:p>
            <a:pPr algn="ctr" eaLnBrk="1" hangingPunct="1">
              <a:defRPr/>
            </a:pPr>
            <a:r>
              <a:rPr lang="en-US" sz="1400" dirty="0">
                <a:highlight>
                  <a:srgbClr val="FFFF00"/>
                </a:highlight>
                <a:cs typeface="Arial" panose="020B0604020202020204" pitchFamily="34" charset="0"/>
              </a:rPr>
              <a:t>SAVE THE DATE:    </a:t>
            </a:r>
          </a:p>
          <a:p>
            <a:pPr algn="ctr" eaLnBrk="1" hangingPunct="1">
              <a:defRPr/>
            </a:pPr>
            <a:r>
              <a:rPr lang="en-US" sz="1400" dirty="0">
                <a:highlight>
                  <a:srgbClr val="FFFF00"/>
                </a:highlight>
                <a:cs typeface="Arial" panose="020B0604020202020204" pitchFamily="34" charset="0"/>
              </a:rPr>
              <a:t>Sunday, August 4, 2024, 11am</a:t>
            </a:r>
          </a:p>
          <a:p>
            <a:pPr eaLnBrk="1" hangingPunct="1">
              <a:defRPr/>
            </a:pPr>
            <a:endParaRPr lang="en-US" sz="600" dirty="0">
              <a:latin typeface="Urdu Typesetting" panose="020F0502020204030204" pitchFamily="34" charset="0"/>
              <a:cs typeface="Urdu Typesetting" panose="020F0502020204030204" pitchFamily="34" charset="0"/>
            </a:endParaRPr>
          </a:p>
          <a:p>
            <a:pPr algn="ctr" eaLnBrk="1" hangingPunct="1">
              <a:defRPr/>
            </a:pPr>
            <a:r>
              <a:rPr lang="en-US" sz="1400" b="1" dirty="0">
                <a:cs typeface="Arial" panose="020B0604020202020204" pitchFamily="34" charset="0"/>
              </a:rPr>
              <a:t>Have fun. Do a good deed.</a:t>
            </a:r>
          </a:p>
          <a:p>
            <a:pPr algn="ctr" eaLnBrk="1" hangingPunct="1">
              <a:defRPr/>
            </a:pPr>
            <a:r>
              <a:rPr lang="en-US" sz="1200" dirty="0">
                <a:cs typeface="Arial" panose="020B0604020202020204" pitchFamily="34" charset="0"/>
              </a:rPr>
              <a:t>Just give us an hour of your time.</a:t>
            </a:r>
          </a:p>
          <a:p>
            <a:pPr algn="ctr" eaLnBrk="1" hangingPunct="1">
              <a:defRPr/>
            </a:pPr>
            <a:r>
              <a:rPr lang="en-US" sz="1200" dirty="0">
                <a:cs typeface="Arial" panose="020B0604020202020204" pitchFamily="34" charset="0"/>
              </a:rPr>
              <a:t>Join us as we assemble monthly kits for some of the neediest of our community.</a:t>
            </a:r>
          </a:p>
          <a:p>
            <a:pPr eaLnBrk="1" hangingPunct="1">
              <a:defRPr/>
            </a:pPr>
            <a:endParaRPr lang="en-US" sz="600" dirty="0">
              <a:cs typeface="Arial" panose="020B0604020202020204" pitchFamily="34" charset="0"/>
            </a:endParaRPr>
          </a:p>
          <a:p>
            <a:pPr algn="ctr" eaLnBrk="1" hangingPunct="1">
              <a:defRPr/>
            </a:pPr>
            <a:r>
              <a:rPr lang="en-US" sz="1200" dirty="0">
                <a:cs typeface="Arial" panose="020B0604020202020204" pitchFamily="34" charset="0"/>
              </a:rPr>
              <a:t>Please consider donating </a:t>
            </a:r>
            <a:r>
              <a:rPr lang="en-US" sz="1200" u="sng" dirty="0">
                <a:cs typeface="Arial" panose="020B0604020202020204" pitchFamily="34" charset="0"/>
              </a:rPr>
              <a:t>Individually wrapped </a:t>
            </a:r>
            <a:r>
              <a:rPr lang="en-US" sz="1200" dirty="0">
                <a:cs typeface="Arial" panose="020B0604020202020204" pitchFamily="34" charset="0"/>
              </a:rPr>
              <a:t>feminine hygiene products to include in these kits.  They are being collected now, in the barrel outside the Chapel.</a:t>
            </a:r>
          </a:p>
          <a:p>
            <a:pPr algn="ctr" eaLnBrk="1" hangingPunct="1">
              <a:defRPr/>
            </a:pPr>
            <a:endParaRPr lang="en-US" sz="600" dirty="0">
              <a:cs typeface="Arial" panose="020B0604020202020204" pitchFamily="34" charset="0"/>
            </a:endParaRPr>
          </a:p>
          <a:p>
            <a:pPr algn="ctr" eaLnBrk="1" hangingPunct="1">
              <a:defRPr/>
            </a:pPr>
            <a:r>
              <a:rPr lang="en-US" sz="1200" dirty="0">
                <a:cs typeface="Arial" panose="020B0604020202020204" pitchFamily="34" charset="0"/>
              </a:rPr>
              <a:t>Or, send a donation, and we will purchase items for you.  Send your donation to </a:t>
            </a:r>
          </a:p>
          <a:p>
            <a:pPr algn="ctr" eaLnBrk="1" hangingPunct="1">
              <a:defRPr/>
            </a:pPr>
            <a:r>
              <a:rPr lang="en-US" sz="1200" dirty="0">
                <a:cs typeface="Arial" panose="020B0604020202020204" pitchFamily="34" charset="0"/>
              </a:rPr>
              <a:t>TBE Sisterhood, 139 Winton Rd South, Rochester NY 14610.  Write “PAD Donation” in the memo.</a:t>
            </a:r>
          </a:p>
          <a:p>
            <a:pPr algn="ctr" eaLnBrk="1" hangingPunct="1">
              <a:defRPr/>
            </a:pPr>
            <a:r>
              <a:rPr lang="en-US" sz="1200" b="1" i="1" dirty="0">
                <a:cs typeface="Arial" panose="020B0604020202020204" pitchFamily="34" charset="0"/>
              </a:rPr>
              <a:t>Thank you for your kind generosity.</a:t>
            </a:r>
          </a:p>
        </p:txBody>
      </p:sp>
      <p:sp>
        <p:nvSpPr>
          <p:cNvPr id="8" name="TextBox 7">
            <a:extLst>
              <a:ext uri="{FF2B5EF4-FFF2-40B4-BE49-F238E27FC236}">
                <a16:creationId xmlns:a16="http://schemas.microsoft.com/office/drawing/2014/main" id="{177F9CAB-DEE9-8263-4FAA-16BA30E0CE3C}"/>
              </a:ext>
            </a:extLst>
          </p:cNvPr>
          <p:cNvSpPr txBox="1"/>
          <p:nvPr/>
        </p:nvSpPr>
        <p:spPr>
          <a:xfrm>
            <a:off x="4041278" y="1752600"/>
            <a:ext cx="2645272" cy="2354491"/>
          </a:xfrm>
          <a:prstGeom prst="rect">
            <a:avLst/>
          </a:prstGeom>
          <a:noFill/>
          <a:ln w="38100">
            <a:solidFill>
              <a:srgbClr val="FFA200"/>
            </a:solidFill>
          </a:ln>
        </p:spPr>
        <p:txBody>
          <a:bodyPr wrap="square">
            <a:spAutoFit/>
          </a:bodyPr>
          <a:lstStyle/>
          <a:p>
            <a:pPr algn="ctr" eaLnBrk="1" hangingPunct="1">
              <a:defRPr/>
            </a:pPr>
            <a:r>
              <a:rPr lang="en-US" sz="1500" b="1" dirty="0">
                <a:latin typeface="Copperplate Gothic Bold" panose="020E0705020206020404" pitchFamily="34" charset="77"/>
                <a:cs typeface="Arial" panose="020B0604020202020204" pitchFamily="34" charset="0"/>
              </a:rPr>
              <a:t>2024-2025  </a:t>
            </a:r>
          </a:p>
          <a:p>
            <a:pPr algn="ctr" eaLnBrk="1" hangingPunct="1">
              <a:defRPr/>
            </a:pPr>
            <a:r>
              <a:rPr lang="en-US" sz="1500" b="1" dirty="0">
                <a:latin typeface="Copperplate Gothic Bold" panose="020E0705020206020404" pitchFamily="34" charset="77"/>
                <a:cs typeface="Arial" panose="020B0604020202020204" pitchFamily="34" charset="0"/>
              </a:rPr>
              <a:t>Sisterhood </a:t>
            </a:r>
          </a:p>
          <a:p>
            <a:pPr algn="ctr" eaLnBrk="1" hangingPunct="1">
              <a:defRPr/>
            </a:pPr>
            <a:r>
              <a:rPr lang="en-US" sz="1500" b="1" dirty="0">
                <a:latin typeface="Copperplate Gothic Bold" panose="020E0705020206020404" pitchFamily="34" charset="77"/>
                <a:cs typeface="Arial" panose="020B0604020202020204" pitchFamily="34" charset="0"/>
              </a:rPr>
              <a:t>Calendar Highlights</a:t>
            </a:r>
          </a:p>
          <a:p>
            <a:pPr algn="ctr" eaLnBrk="1" hangingPunct="1">
              <a:defRPr/>
            </a:pPr>
            <a:endParaRPr lang="en-US" sz="600" dirty="0">
              <a:cs typeface="Arial" panose="020B0604020202020204" pitchFamily="34" charset="0"/>
            </a:endParaRPr>
          </a:p>
          <a:p>
            <a:pPr algn="l"/>
            <a:r>
              <a:rPr lang="en-US" sz="1200" b="0" i="0" dirty="0">
                <a:solidFill>
                  <a:srgbClr val="222222"/>
                </a:solidFill>
                <a:effectLst/>
                <a:highlight>
                  <a:srgbClr val="FFFFFF"/>
                </a:highlight>
                <a:latin typeface="Arial" panose="020B0604020202020204" pitchFamily="34" charset="0"/>
              </a:rPr>
              <a:t>Aug 4, 2024, 11 am – PAD Party</a:t>
            </a:r>
          </a:p>
          <a:p>
            <a:pPr algn="l"/>
            <a:r>
              <a:rPr lang="en-US" sz="1200" b="0" i="0" dirty="0">
                <a:solidFill>
                  <a:srgbClr val="222222"/>
                </a:solidFill>
                <a:effectLst/>
                <a:highlight>
                  <a:srgbClr val="FFFFFF"/>
                </a:highlight>
                <a:latin typeface="Arial" panose="020B0604020202020204" pitchFamily="34" charset="0"/>
              </a:rPr>
              <a:t>Oct 2024 - Torah Fund Event</a:t>
            </a:r>
          </a:p>
          <a:p>
            <a:pPr algn="l"/>
            <a:r>
              <a:rPr lang="en-US" sz="1200" b="0" i="0" dirty="0">
                <a:solidFill>
                  <a:srgbClr val="222222"/>
                </a:solidFill>
                <a:effectLst/>
                <a:highlight>
                  <a:srgbClr val="FFFFFF"/>
                </a:highlight>
                <a:latin typeface="Arial" panose="020B0604020202020204" pitchFamily="34" charset="0"/>
              </a:rPr>
              <a:t>Dec 2024 - Chanukah Party</a:t>
            </a:r>
          </a:p>
          <a:p>
            <a:pPr algn="l"/>
            <a:r>
              <a:rPr lang="en-US" sz="1200" b="0" i="0" dirty="0">
                <a:solidFill>
                  <a:srgbClr val="222222"/>
                </a:solidFill>
                <a:effectLst/>
                <a:highlight>
                  <a:srgbClr val="FFFFFF"/>
                </a:highlight>
                <a:latin typeface="Arial" panose="020B0604020202020204" pitchFamily="34" charset="0"/>
              </a:rPr>
              <a:t>Jan 18, 2025 - Sisterhood Shabbat</a:t>
            </a:r>
          </a:p>
          <a:p>
            <a:pPr algn="l"/>
            <a:r>
              <a:rPr lang="en-US" sz="1200" b="0" i="0" dirty="0">
                <a:solidFill>
                  <a:srgbClr val="222222"/>
                </a:solidFill>
                <a:effectLst/>
                <a:highlight>
                  <a:srgbClr val="FFFFFF"/>
                </a:highlight>
                <a:latin typeface="Arial" panose="020B0604020202020204" pitchFamily="34" charset="0"/>
              </a:rPr>
              <a:t>Feb 2025 - Tu </a:t>
            </a:r>
            <a:r>
              <a:rPr lang="en-US" sz="1200" b="0" i="0" dirty="0" err="1">
                <a:solidFill>
                  <a:srgbClr val="222222"/>
                </a:solidFill>
                <a:effectLst/>
                <a:highlight>
                  <a:srgbClr val="FFFFFF"/>
                </a:highlight>
                <a:latin typeface="Arial" panose="020B0604020202020204" pitchFamily="34" charset="0"/>
              </a:rPr>
              <a:t>B'Shevat</a:t>
            </a:r>
            <a:r>
              <a:rPr lang="en-US" sz="1200" b="0" i="0" dirty="0">
                <a:solidFill>
                  <a:srgbClr val="222222"/>
                </a:solidFill>
                <a:effectLst/>
                <a:highlight>
                  <a:srgbClr val="FFFFFF"/>
                </a:highlight>
                <a:latin typeface="Arial" panose="020B0604020202020204" pitchFamily="34" charset="0"/>
              </a:rPr>
              <a:t> Seder</a:t>
            </a:r>
          </a:p>
          <a:p>
            <a:pPr algn="l"/>
            <a:r>
              <a:rPr lang="en-US" sz="1200" b="0" i="0" dirty="0">
                <a:solidFill>
                  <a:srgbClr val="222222"/>
                </a:solidFill>
                <a:effectLst/>
                <a:highlight>
                  <a:srgbClr val="FFFFFF"/>
                </a:highlight>
                <a:latin typeface="Arial" panose="020B0604020202020204" pitchFamily="34" charset="0"/>
              </a:rPr>
              <a:t>Mar 2025 - PAD Party</a:t>
            </a:r>
          </a:p>
          <a:p>
            <a:pPr algn="l"/>
            <a:r>
              <a:rPr lang="en-US" sz="1200" b="0" i="0" dirty="0">
                <a:solidFill>
                  <a:srgbClr val="222222"/>
                </a:solidFill>
                <a:effectLst/>
                <a:highlight>
                  <a:srgbClr val="FFFFFF"/>
                </a:highlight>
                <a:latin typeface="Arial" panose="020B0604020202020204" pitchFamily="34" charset="0"/>
              </a:rPr>
              <a:t>June 2025 - Sisterhood Annual Mtg</a:t>
            </a:r>
          </a:p>
          <a:p>
            <a:pPr algn="l"/>
            <a:r>
              <a:rPr lang="en-US" sz="1200" b="0" i="0" dirty="0">
                <a:solidFill>
                  <a:srgbClr val="222222"/>
                </a:solidFill>
                <a:effectLst/>
                <a:highlight>
                  <a:srgbClr val="FFFFFF"/>
                </a:highlight>
                <a:latin typeface="Arial" panose="020B0604020202020204" pitchFamily="34" charset="0"/>
              </a:rPr>
              <a:t>Aug 2025 - PAD Party</a:t>
            </a:r>
          </a:p>
        </p:txBody>
      </p:sp>
      <p:sp>
        <p:nvSpPr>
          <p:cNvPr id="9" name="TextBox 8">
            <a:extLst>
              <a:ext uri="{FF2B5EF4-FFF2-40B4-BE49-F238E27FC236}">
                <a16:creationId xmlns:a16="http://schemas.microsoft.com/office/drawing/2014/main" id="{9FD40D07-CBA8-3BCC-EF2F-055771FE57BC}"/>
              </a:ext>
            </a:extLst>
          </p:cNvPr>
          <p:cNvSpPr txBox="1"/>
          <p:nvPr/>
        </p:nvSpPr>
        <p:spPr>
          <a:xfrm>
            <a:off x="4041278" y="4343400"/>
            <a:ext cx="2645273" cy="3400931"/>
          </a:xfrm>
          <a:prstGeom prst="rect">
            <a:avLst/>
          </a:prstGeom>
          <a:noFill/>
          <a:ln w="38100">
            <a:solidFill>
              <a:srgbClr val="C03BAB"/>
            </a:solidFill>
          </a:ln>
        </p:spPr>
        <p:txBody>
          <a:bodyPr wrap="square">
            <a:spAutoFit/>
          </a:bodyPr>
          <a:lstStyle/>
          <a:p>
            <a:pPr algn="ctr" eaLnBrk="1" hangingPunct="1">
              <a:defRPr/>
            </a:pPr>
            <a:r>
              <a:rPr lang="en-US" sz="1400" b="1" dirty="0">
                <a:cs typeface="Arial" panose="020B0604020202020204" pitchFamily="34" charset="0"/>
              </a:rPr>
              <a:t>Have you paid your </a:t>
            </a:r>
            <a:r>
              <a:rPr lang="en-US" b="1" dirty="0">
                <a:solidFill>
                  <a:srgbClr val="C03BAB"/>
                </a:solidFill>
                <a:cs typeface="Arial" panose="020B0604020202020204" pitchFamily="34" charset="0"/>
              </a:rPr>
              <a:t>Sisterhood Dues Yet?</a:t>
            </a:r>
          </a:p>
          <a:p>
            <a:pPr algn="ctr" eaLnBrk="1" hangingPunct="1">
              <a:defRPr/>
            </a:pPr>
            <a:endParaRPr lang="en-US" sz="500" dirty="0">
              <a:solidFill>
                <a:srgbClr val="C03BAB"/>
              </a:solidFill>
              <a:latin typeface="Urdu Typesetting" panose="020F0502020204030204" pitchFamily="34" charset="0"/>
              <a:cs typeface="Urdu Typesetting" panose="020F0502020204030204" pitchFamily="34" charset="0"/>
            </a:endParaRPr>
          </a:p>
          <a:p>
            <a:pPr algn="ctr" eaLnBrk="1" hangingPunct="1">
              <a:defRPr/>
            </a:pPr>
            <a:r>
              <a:rPr lang="en-US" sz="1400" b="1" i="1" dirty="0">
                <a:solidFill>
                  <a:srgbClr val="C03BAB"/>
                </a:solidFill>
                <a:cs typeface="Arial" panose="020B0604020202020204" pitchFamily="34" charset="0"/>
              </a:rPr>
              <a:t>PLEASE JOIN TODAY!</a:t>
            </a:r>
          </a:p>
          <a:p>
            <a:pPr algn="ctr" eaLnBrk="1" hangingPunct="1">
              <a:defRPr/>
            </a:pPr>
            <a:r>
              <a:rPr lang="en-US" sz="1100" dirty="0">
                <a:cs typeface="Arial" panose="020B0604020202020204" pitchFamily="34" charset="0"/>
              </a:rPr>
              <a:t>Your membership is important!</a:t>
            </a:r>
          </a:p>
          <a:p>
            <a:pPr algn="ctr" eaLnBrk="1" hangingPunct="1">
              <a:defRPr/>
            </a:pPr>
            <a:endParaRPr lang="en-US" sz="500" dirty="0">
              <a:cs typeface="Arial" panose="020B0604020202020204" pitchFamily="34" charset="0"/>
            </a:endParaRPr>
          </a:p>
          <a:p>
            <a:pPr algn="ctr" eaLnBrk="1" hangingPunct="1">
              <a:defRPr/>
            </a:pPr>
            <a:r>
              <a:rPr lang="en-US" sz="1100" dirty="0">
                <a:cs typeface="Arial" panose="020B0604020202020204" pitchFamily="34" charset="0"/>
              </a:rPr>
              <a:t> </a:t>
            </a:r>
            <a:r>
              <a:rPr lang="en-US" sz="1100" dirty="0">
                <a:effectLst/>
                <a:ea typeface="Calibri" panose="020F0502020204030204" pitchFamily="34" charset="0"/>
                <a:cs typeface="Arial" panose="020B0604020202020204" pitchFamily="34" charset="0"/>
              </a:rPr>
              <a:t>Sisterhood organizes our many programs, which are enjoyed by the entire Temple family. </a:t>
            </a:r>
            <a:r>
              <a:rPr lang="en-US" sz="1100" dirty="0">
                <a:cs typeface="Arial" panose="020B0604020202020204" pitchFamily="34" charset="0"/>
              </a:rPr>
              <a:t> We rely on your dues to fund these activities.  The more paid members we have, the more we can accomplish.</a:t>
            </a:r>
          </a:p>
          <a:p>
            <a:pPr algn="ctr" eaLnBrk="1" hangingPunct="1">
              <a:defRPr/>
            </a:pPr>
            <a:endParaRPr lang="en-US" sz="500" dirty="0">
              <a:cs typeface="Arial" panose="020B0604020202020204" pitchFamily="34" charset="0"/>
            </a:endParaRPr>
          </a:p>
          <a:p>
            <a:pPr eaLnBrk="1" hangingPunct="1">
              <a:defRPr/>
            </a:pPr>
            <a:r>
              <a:rPr lang="en-US" sz="1100" dirty="0">
                <a:cs typeface="Arial" panose="020B0604020202020204" pitchFamily="34" charset="0"/>
              </a:rPr>
              <a:t>Please mail your</a:t>
            </a:r>
          </a:p>
          <a:p>
            <a:pPr eaLnBrk="1" hangingPunct="1">
              <a:defRPr/>
            </a:pPr>
            <a:r>
              <a:rPr lang="en-US" sz="1100" dirty="0">
                <a:cs typeface="Arial" panose="020B0604020202020204" pitchFamily="34" charset="0"/>
              </a:rPr>
              <a:t>    - Name,             - Email, </a:t>
            </a:r>
          </a:p>
          <a:p>
            <a:pPr eaLnBrk="1" hangingPunct="1">
              <a:defRPr/>
            </a:pPr>
            <a:r>
              <a:rPr lang="en-US" sz="1100" dirty="0">
                <a:cs typeface="Arial" panose="020B0604020202020204" pitchFamily="34" charset="0"/>
              </a:rPr>
              <a:t>    - Address,          - Phone number,</a:t>
            </a:r>
          </a:p>
          <a:p>
            <a:pPr eaLnBrk="1" hangingPunct="1">
              <a:defRPr/>
            </a:pPr>
            <a:r>
              <a:rPr lang="en-US" sz="1100" dirty="0">
                <a:cs typeface="Arial" panose="020B0604020202020204" pitchFamily="34" charset="0"/>
              </a:rPr>
              <a:t>along with $36 dues (July 2024-July 2025) to </a:t>
            </a:r>
            <a:r>
              <a:rPr lang="en-US" sz="1100" b="1" dirty="0">
                <a:cs typeface="Arial" panose="020B0604020202020204" pitchFamily="34" charset="0"/>
              </a:rPr>
              <a:t>Temple Beth El Sisterhood</a:t>
            </a:r>
            <a:r>
              <a:rPr lang="en-US" sz="1100" dirty="0">
                <a:cs typeface="Arial" panose="020B0604020202020204" pitchFamily="34" charset="0"/>
              </a:rPr>
              <a:t>, </a:t>
            </a:r>
          </a:p>
          <a:p>
            <a:pPr eaLnBrk="1" hangingPunct="1">
              <a:defRPr/>
            </a:pPr>
            <a:r>
              <a:rPr lang="en-US" sz="1100" dirty="0">
                <a:cs typeface="Arial" panose="020B0604020202020204" pitchFamily="34" charset="0"/>
              </a:rPr>
              <a:t>139 Winton Road South, Rochester, NY 14610.</a:t>
            </a:r>
          </a:p>
        </p:txBody>
      </p:sp>
      <p:pic>
        <p:nvPicPr>
          <p:cNvPr id="11" name="Graphic 10" descr="Dim (Medium Sun) with solid fill">
            <a:extLst>
              <a:ext uri="{FF2B5EF4-FFF2-40B4-BE49-F238E27FC236}">
                <a16:creationId xmlns:a16="http://schemas.microsoft.com/office/drawing/2014/main" id="{EAA687AC-3D37-79C1-3713-D90705B784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6714" y="985640"/>
            <a:ext cx="914400" cy="914400"/>
          </a:xfrm>
          <a:prstGeom prst="rect">
            <a:avLst/>
          </a:prstGeom>
        </p:spPr>
      </p:pic>
      <p:sp>
        <p:nvSpPr>
          <p:cNvPr id="12" name="TextBox 11">
            <a:extLst>
              <a:ext uri="{FF2B5EF4-FFF2-40B4-BE49-F238E27FC236}">
                <a16:creationId xmlns:a16="http://schemas.microsoft.com/office/drawing/2014/main" id="{C915CD42-7F86-4B52-2618-EBC573755365}"/>
              </a:ext>
            </a:extLst>
          </p:cNvPr>
          <p:cNvSpPr txBox="1"/>
          <p:nvPr/>
        </p:nvSpPr>
        <p:spPr>
          <a:xfrm>
            <a:off x="4460767" y="1274520"/>
            <a:ext cx="2114672" cy="369332"/>
          </a:xfrm>
          <a:prstGeom prst="rect">
            <a:avLst/>
          </a:prstGeom>
          <a:noFill/>
        </p:spPr>
        <p:txBody>
          <a:bodyPr wrap="square" rtlCol="0">
            <a:spAutoFit/>
          </a:bodyPr>
          <a:lstStyle/>
          <a:p>
            <a:r>
              <a:rPr lang="en-US" dirty="0">
                <a:latin typeface="Chalkduster" panose="03050602040202020205" pitchFamily="66" charset="77"/>
              </a:rPr>
              <a:t>Happy Summer</a:t>
            </a:r>
          </a:p>
        </p:txBody>
      </p:sp>
    </p:spTree>
    <p:extLst>
      <p:ext uri="{BB962C8B-B14F-4D97-AF65-F5344CB8AC3E}">
        <p14:creationId xmlns:p14="http://schemas.microsoft.com/office/powerpoint/2010/main" val="45148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a:extLst>
              <a:ext uri="{FF2B5EF4-FFF2-40B4-BE49-F238E27FC236}">
                <a16:creationId xmlns:a16="http://schemas.microsoft.com/office/drawing/2014/main" id="{CE628753-23C2-3221-99D9-696D255DB98A}"/>
              </a:ext>
            </a:extLst>
          </p:cNvPr>
          <p:cNvSpPr txBox="1">
            <a:spLocks noChangeArrowheads="1"/>
          </p:cNvSpPr>
          <p:nvPr/>
        </p:nvSpPr>
        <p:spPr bwMode="auto">
          <a:xfrm>
            <a:off x="2552709" y="304800"/>
            <a:ext cx="4152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solidFill>
                  <a:srgbClr val="002060"/>
                </a:solidFill>
                <a:cs typeface="Arial" panose="020B0604020202020204" pitchFamily="34" charset="0"/>
              </a:rPr>
              <a:t>More Sisterhood News – July 2024</a:t>
            </a:r>
          </a:p>
        </p:txBody>
      </p:sp>
      <p:pic>
        <p:nvPicPr>
          <p:cNvPr id="1038" name="Picture 14">
            <a:extLst>
              <a:ext uri="{FF2B5EF4-FFF2-40B4-BE49-F238E27FC236}">
                <a16:creationId xmlns:a16="http://schemas.microsoft.com/office/drawing/2014/main" id="{8FFEDB61-ADC2-59A4-C8AD-C3C0AF28E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3276599"/>
            <a:ext cx="685785" cy="4571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FCF4C28-88AB-ACAF-E278-3D09870F0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74A5D793-7958-0B51-E682-254CCA686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63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881AA27-0E61-9577-6375-42FC9EBA7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
            <a:extLst>
              <a:ext uri="{FF2B5EF4-FFF2-40B4-BE49-F238E27FC236}">
                <a16:creationId xmlns:a16="http://schemas.microsoft.com/office/drawing/2014/main" id="{AA52FC82-6CD4-E951-5756-7B060064C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8">
            <a:extLst>
              <a:ext uri="{FF2B5EF4-FFF2-40B4-BE49-F238E27FC236}">
                <a16:creationId xmlns:a16="http://schemas.microsoft.com/office/drawing/2014/main" id="{E145FEFA-D636-B3A6-4663-6835FFF5D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63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9">
            <a:extLst>
              <a:ext uri="{FF2B5EF4-FFF2-40B4-BE49-F238E27FC236}">
                <a16:creationId xmlns:a16="http://schemas.microsoft.com/office/drawing/2014/main" id="{E5E684C8-6F85-215C-7DED-97A801DBE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2">
            <a:extLst>
              <a:ext uri="{FF2B5EF4-FFF2-40B4-BE49-F238E27FC236}">
                <a16:creationId xmlns:a16="http://schemas.microsoft.com/office/drawing/2014/main" id="{26D8BB47-FC5E-57BF-5DA1-3C381A21B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2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DA30543-48E9-EAF8-D705-6CBDEFDD425A}"/>
              </a:ext>
            </a:extLst>
          </p:cNvPr>
          <p:cNvSpPr txBox="1"/>
          <p:nvPr/>
        </p:nvSpPr>
        <p:spPr>
          <a:xfrm>
            <a:off x="2438400" y="609600"/>
            <a:ext cx="4419600" cy="584775"/>
          </a:xfrm>
          <a:prstGeom prst="rect">
            <a:avLst/>
          </a:prstGeom>
          <a:noFill/>
        </p:spPr>
        <p:txBody>
          <a:bodyPr wrap="square" rtlCol="0">
            <a:spAutoFit/>
          </a:bodyPr>
          <a:lstStyle/>
          <a:p>
            <a:pPr algn="ctr"/>
            <a:r>
              <a:rPr lang="en-US" sz="800" dirty="0"/>
              <a:t>TBE Sisterhood membership dues include your membership in Women’s League for Conservative Judaism (WL).  WL membership opens the door to a world of additional programming, leadership development, and much more.  Learn about WL at </a:t>
            </a:r>
            <a:r>
              <a:rPr lang="en-US" sz="800" dirty="0" err="1"/>
              <a:t>wlcj.org</a:t>
            </a:r>
            <a:r>
              <a:rPr lang="en-US" sz="800" dirty="0"/>
              <a:t>.  </a:t>
            </a:r>
          </a:p>
          <a:p>
            <a:pPr algn="ctr"/>
            <a:r>
              <a:rPr lang="en-US" sz="800" dirty="0"/>
              <a:t>Contact Gail Finkelstein for your WL member number.</a:t>
            </a:r>
          </a:p>
        </p:txBody>
      </p:sp>
      <p:pic>
        <p:nvPicPr>
          <p:cNvPr id="6" name="Picture 5">
            <a:extLst>
              <a:ext uri="{FF2B5EF4-FFF2-40B4-BE49-F238E27FC236}">
                <a16:creationId xmlns:a16="http://schemas.microsoft.com/office/drawing/2014/main" id="{A24F67AF-4D74-3EF9-ADC7-775AE56C1B3A}"/>
              </a:ext>
            </a:extLst>
          </p:cNvPr>
          <p:cNvPicPr>
            <a:picLocks noChangeAspect="1"/>
          </p:cNvPicPr>
          <p:nvPr/>
        </p:nvPicPr>
        <p:blipFill>
          <a:blip r:embed="rId4"/>
          <a:stretch>
            <a:fillRect/>
          </a:stretch>
        </p:blipFill>
        <p:spPr>
          <a:xfrm>
            <a:off x="278032" y="157569"/>
            <a:ext cx="1796462" cy="1102913"/>
          </a:xfrm>
          <a:prstGeom prst="rect">
            <a:avLst/>
          </a:prstGeom>
        </p:spPr>
      </p:pic>
      <p:sp>
        <p:nvSpPr>
          <p:cNvPr id="3" name="TextBox 2">
            <a:extLst>
              <a:ext uri="{FF2B5EF4-FFF2-40B4-BE49-F238E27FC236}">
                <a16:creationId xmlns:a16="http://schemas.microsoft.com/office/drawing/2014/main" id="{B2AA87C6-FD3C-FDA0-1A84-1AC50BB50B5A}"/>
              </a:ext>
            </a:extLst>
          </p:cNvPr>
          <p:cNvSpPr txBox="1"/>
          <p:nvPr/>
        </p:nvSpPr>
        <p:spPr>
          <a:xfrm>
            <a:off x="187600" y="1447800"/>
            <a:ext cx="3716706" cy="2985433"/>
          </a:xfrm>
          <a:prstGeom prst="rect">
            <a:avLst/>
          </a:prstGeom>
          <a:noFill/>
          <a:ln w="38100">
            <a:noFill/>
            <a:extLst>
              <a:ext uri="{C807C97D-BFC1-408E-A445-0C87EB9F89A2}">
                <ask:lineSketchStyleProps xmlns:ask="http://schemas.microsoft.com/office/drawing/2018/sketchyshapes" sd="1219033472">
                  <a:custGeom>
                    <a:avLst/>
                    <a:gdLst>
                      <a:gd name="connsiteX0" fmla="*/ 0 w 3716706"/>
                      <a:gd name="connsiteY0" fmla="*/ 0 h 2785378"/>
                      <a:gd name="connsiteX1" fmla="*/ 3716706 w 3716706"/>
                      <a:gd name="connsiteY1" fmla="*/ 0 h 2785378"/>
                      <a:gd name="connsiteX2" fmla="*/ 3716706 w 3716706"/>
                      <a:gd name="connsiteY2" fmla="*/ 2785378 h 2785378"/>
                      <a:gd name="connsiteX3" fmla="*/ 0 w 3716706"/>
                      <a:gd name="connsiteY3" fmla="*/ 2785378 h 2785378"/>
                      <a:gd name="connsiteX4" fmla="*/ 0 w 3716706"/>
                      <a:gd name="connsiteY4" fmla="*/ 0 h 278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706" h="2785378" extrusionOk="0">
                        <a:moveTo>
                          <a:pt x="0" y="0"/>
                        </a:moveTo>
                        <a:cubicBezTo>
                          <a:pt x="1017920" y="118645"/>
                          <a:pt x="2964240" y="116012"/>
                          <a:pt x="3716706" y="0"/>
                        </a:cubicBezTo>
                        <a:cubicBezTo>
                          <a:pt x="3583824" y="985830"/>
                          <a:pt x="3801657" y="2411114"/>
                          <a:pt x="3716706" y="2785378"/>
                        </a:cubicBezTo>
                        <a:cubicBezTo>
                          <a:pt x="2262765" y="2919978"/>
                          <a:pt x="996134" y="2628182"/>
                          <a:pt x="0" y="2785378"/>
                        </a:cubicBezTo>
                        <a:cubicBezTo>
                          <a:pt x="-20187" y="1851873"/>
                          <a:pt x="-152480" y="617668"/>
                          <a:pt x="0" y="0"/>
                        </a:cubicBezTo>
                        <a:close/>
                      </a:path>
                    </a:pathLst>
                  </a:custGeom>
                  <ask:type>
                    <ask:lineSketchNone/>
                  </ask:type>
                </ask:lineSketchStyleProps>
              </a:ext>
            </a:extLst>
          </a:ln>
        </p:spPr>
        <p:txBody>
          <a:bodyPr wrap="square">
            <a:spAutoFit/>
          </a:bodyPr>
          <a:lstStyle/>
          <a:p>
            <a:pPr algn="ctr" eaLnBrk="1" hangingPunct="1">
              <a:defRPr/>
            </a:pPr>
            <a:r>
              <a:rPr lang="en-US" sz="2600" b="1" dirty="0">
                <a:solidFill>
                  <a:srgbClr val="7030A0"/>
                </a:solidFill>
                <a:latin typeface="Bradley Hand" pitchFamily="2" charset="77"/>
                <a:cs typeface="Arial" panose="020B0604020202020204" pitchFamily="34" charset="0"/>
              </a:rPr>
              <a:t>Just Judaica Gift Shop   </a:t>
            </a:r>
          </a:p>
          <a:p>
            <a:pPr algn="ctr" eaLnBrk="1" hangingPunct="1">
              <a:defRPr/>
            </a:pPr>
            <a:r>
              <a:rPr lang="en-US" sz="1400" b="1" i="1" dirty="0">
                <a:latin typeface="Urdu Typesetting" panose="020F0502020204030204" pitchFamily="34" charset="0"/>
                <a:cs typeface="Urdu Typesetting" panose="020F0502020204030204" pitchFamily="34" charset="0"/>
              </a:rPr>
              <a:t>   </a:t>
            </a:r>
            <a:r>
              <a:rPr lang="en-US" sz="1100" i="1" dirty="0">
                <a:latin typeface="Urdu Typesetting" panose="020F0502020204030204" pitchFamily="34" charset="0"/>
                <a:cs typeface="Urdu Typesetting" panose="020F0502020204030204" pitchFamily="34" charset="0"/>
              </a:rPr>
              <a:t>the largest Judaica Shop in Central &amp; Western New York</a:t>
            </a:r>
            <a:r>
              <a:rPr lang="en-US" sz="1100" dirty="0">
                <a:latin typeface="Urdu Typesetting" panose="020F0502020204030204" pitchFamily="34" charset="0"/>
                <a:cs typeface="Urdu Typesetting" panose="020F0502020204030204" pitchFamily="34" charset="0"/>
              </a:rPr>
              <a:t>          </a:t>
            </a:r>
          </a:p>
          <a:p>
            <a:pPr eaLnBrk="1" hangingPunct="1">
              <a:defRPr/>
            </a:pPr>
            <a:r>
              <a:rPr lang="en-US" sz="600" b="1" dirty="0">
                <a:latin typeface="Urdu Typesetting" panose="020F0502020204030204" pitchFamily="34" charset="0"/>
                <a:cs typeface="Urdu Typesetting" panose="020F0502020204030204" pitchFamily="34" charset="0"/>
              </a:rPr>
              <a:t>           </a:t>
            </a:r>
            <a:endParaRPr lang="en-US" sz="1400" dirty="0">
              <a:highlight>
                <a:srgbClr val="FFFF00"/>
              </a:highlight>
              <a:cs typeface="Arial" panose="020B0604020202020204" pitchFamily="34" charset="0"/>
            </a:endParaRPr>
          </a:p>
          <a:p>
            <a:pPr algn="ctr" eaLnBrk="1" hangingPunct="1">
              <a:defRPr/>
            </a:pPr>
            <a:r>
              <a:rPr lang="en-US" sz="1400" dirty="0">
                <a:highlight>
                  <a:srgbClr val="FFFF00"/>
                </a:highlight>
                <a:cs typeface="Arial" panose="020B0604020202020204" pitchFamily="34" charset="0"/>
              </a:rPr>
              <a:t>NEW HOURS</a:t>
            </a:r>
          </a:p>
          <a:p>
            <a:pPr algn="ctr" eaLnBrk="1" hangingPunct="1">
              <a:defRPr/>
            </a:pPr>
            <a:r>
              <a:rPr lang="en-US" sz="1400" dirty="0">
                <a:highlight>
                  <a:srgbClr val="FFFF00"/>
                </a:highlight>
                <a:cs typeface="Arial" panose="020B0604020202020204" pitchFamily="34" charset="0"/>
              </a:rPr>
              <a:t>Wednesdays 3:00-5:30 pm</a:t>
            </a:r>
          </a:p>
          <a:p>
            <a:pPr algn="ctr" eaLnBrk="1" hangingPunct="1">
              <a:defRPr/>
            </a:pPr>
            <a:r>
              <a:rPr lang="en-US" sz="1400" dirty="0">
                <a:highlight>
                  <a:srgbClr val="FFFF00"/>
                </a:highlight>
                <a:cs typeface="Arial" panose="020B0604020202020204" pitchFamily="34" charset="0"/>
              </a:rPr>
              <a:t>Summer Sundays by appointment only</a:t>
            </a:r>
            <a:endParaRPr lang="en-US" sz="1400" dirty="0">
              <a:cs typeface="Arial" panose="020B0604020202020204" pitchFamily="34" charset="0"/>
            </a:endParaRPr>
          </a:p>
          <a:p>
            <a:pPr algn="ctr" eaLnBrk="1" hangingPunct="1">
              <a:defRPr/>
            </a:pPr>
            <a:endParaRPr lang="en-US" sz="600" dirty="0">
              <a:cs typeface="Arial" panose="020B0604020202020204" pitchFamily="34" charset="0"/>
            </a:endParaRPr>
          </a:p>
          <a:p>
            <a:pPr algn="ctr" eaLnBrk="1" hangingPunct="1">
              <a:defRPr/>
            </a:pPr>
            <a:r>
              <a:rPr lang="en-US" sz="1100" b="1" dirty="0">
                <a:solidFill>
                  <a:srgbClr val="FF0000"/>
                </a:solidFill>
                <a:cs typeface="Arial" panose="020B0604020202020204" pitchFamily="34" charset="0"/>
              </a:rPr>
              <a:t>New merchandise received every week.</a:t>
            </a:r>
          </a:p>
          <a:p>
            <a:pPr algn="ctr" eaLnBrk="1" hangingPunct="1">
              <a:defRPr/>
            </a:pPr>
            <a:r>
              <a:rPr lang="en-US" sz="1100" b="1" dirty="0">
                <a:solidFill>
                  <a:srgbClr val="FF0000"/>
                </a:solidFill>
                <a:cs typeface="Arial" panose="020B0604020202020204" pitchFamily="34" charset="0"/>
              </a:rPr>
              <a:t>“Window shop” the displays near the entrance and the Gift Shop window.</a:t>
            </a:r>
          </a:p>
          <a:p>
            <a:pPr algn="ctr" eaLnBrk="1" hangingPunct="1">
              <a:defRPr/>
            </a:pPr>
            <a:r>
              <a:rPr lang="en-US" sz="1100" b="1" dirty="0">
                <a:solidFill>
                  <a:srgbClr val="FF0000"/>
                </a:solidFill>
                <a:cs typeface="Arial" panose="020B0604020202020204" pitchFamily="34" charset="0"/>
              </a:rPr>
              <a:t>Stop by often.</a:t>
            </a:r>
          </a:p>
          <a:p>
            <a:pPr algn="ctr" eaLnBrk="1" hangingPunct="1">
              <a:defRPr/>
            </a:pPr>
            <a:endParaRPr lang="en-US" sz="600" dirty="0">
              <a:cs typeface="Arial" panose="020B0604020202020204" pitchFamily="34" charset="0"/>
            </a:endParaRPr>
          </a:p>
          <a:p>
            <a:pPr algn="ctr" eaLnBrk="1" hangingPunct="1">
              <a:defRPr/>
            </a:pPr>
            <a:r>
              <a:rPr lang="en-US" sz="1100" dirty="0">
                <a:cs typeface="Arial" panose="020B0604020202020204" pitchFamily="34" charset="0"/>
              </a:rPr>
              <a:t>Call for an appointment:</a:t>
            </a:r>
          </a:p>
          <a:p>
            <a:pPr algn="ctr" eaLnBrk="1" hangingPunct="1">
              <a:defRPr/>
            </a:pPr>
            <a:r>
              <a:rPr lang="en-US" sz="1100" dirty="0">
                <a:cs typeface="Arial" panose="020B0604020202020204" pitchFamily="34" charset="0"/>
              </a:rPr>
              <a:t>     Iris  585-739-2428</a:t>
            </a:r>
          </a:p>
          <a:p>
            <a:pPr algn="ctr" eaLnBrk="1" hangingPunct="1">
              <a:defRPr/>
            </a:pPr>
            <a:r>
              <a:rPr lang="en-US" sz="1100" dirty="0">
                <a:cs typeface="Arial" panose="020B0604020202020204" pitchFamily="34" charset="0"/>
              </a:rPr>
              <a:t>Lynda  585-385-3563 </a:t>
            </a:r>
          </a:p>
          <a:p>
            <a:pPr algn="ctr" eaLnBrk="1" hangingPunct="1">
              <a:defRPr/>
            </a:pPr>
            <a:r>
              <a:rPr lang="en-US" sz="1100" dirty="0">
                <a:cs typeface="Arial" panose="020B0604020202020204" pitchFamily="34" charset="0"/>
              </a:rPr>
              <a:t>    Gail  585-755-8790</a:t>
            </a:r>
          </a:p>
        </p:txBody>
      </p:sp>
      <p:pic>
        <p:nvPicPr>
          <p:cNvPr id="4" name="Picture 3">
            <a:extLst>
              <a:ext uri="{FF2B5EF4-FFF2-40B4-BE49-F238E27FC236}">
                <a16:creationId xmlns:a16="http://schemas.microsoft.com/office/drawing/2014/main" id="{3AFC63C4-18A0-0E68-B7FC-3D228DB19E8F}"/>
              </a:ext>
            </a:extLst>
          </p:cNvPr>
          <p:cNvPicPr>
            <a:picLocks noChangeAspect="1"/>
          </p:cNvPicPr>
          <p:nvPr/>
        </p:nvPicPr>
        <p:blipFill>
          <a:blip r:embed="rId5"/>
          <a:stretch>
            <a:fillRect/>
          </a:stretch>
        </p:blipFill>
        <p:spPr>
          <a:xfrm>
            <a:off x="3311952" y="3919804"/>
            <a:ext cx="3381456" cy="3190567"/>
          </a:xfrm>
          <a:prstGeom prst="rect">
            <a:avLst/>
          </a:prstGeom>
        </p:spPr>
      </p:pic>
      <p:pic>
        <p:nvPicPr>
          <p:cNvPr id="5" name="Picture 4">
            <a:extLst>
              <a:ext uri="{FF2B5EF4-FFF2-40B4-BE49-F238E27FC236}">
                <a16:creationId xmlns:a16="http://schemas.microsoft.com/office/drawing/2014/main" id="{B9A34D22-655A-B5EC-6373-279242157A54}"/>
              </a:ext>
            </a:extLst>
          </p:cNvPr>
          <p:cNvPicPr>
            <a:picLocks noChangeAspect="1"/>
          </p:cNvPicPr>
          <p:nvPr/>
        </p:nvPicPr>
        <p:blipFill>
          <a:blip r:embed="rId6"/>
          <a:stretch>
            <a:fillRect/>
          </a:stretch>
        </p:blipFill>
        <p:spPr>
          <a:xfrm rot="16200000">
            <a:off x="4237655" y="1309197"/>
            <a:ext cx="2062290" cy="2849216"/>
          </a:xfrm>
          <a:prstGeom prst="rect">
            <a:avLst/>
          </a:prstGeom>
        </p:spPr>
      </p:pic>
      <p:pic>
        <p:nvPicPr>
          <p:cNvPr id="8" name="Picture 7">
            <a:extLst>
              <a:ext uri="{FF2B5EF4-FFF2-40B4-BE49-F238E27FC236}">
                <a16:creationId xmlns:a16="http://schemas.microsoft.com/office/drawing/2014/main" id="{A79A73B9-41BB-9967-4E98-BD821BF29576}"/>
              </a:ext>
            </a:extLst>
          </p:cNvPr>
          <p:cNvPicPr>
            <a:picLocks noChangeAspect="1"/>
          </p:cNvPicPr>
          <p:nvPr/>
        </p:nvPicPr>
        <p:blipFill>
          <a:blip r:embed="rId7"/>
          <a:stretch>
            <a:fillRect/>
          </a:stretch>
        </p:blipFill>
        <p:spPr>
          <a:xfrm rot="16200000">
            <a:off x="276997" y="6745269"/>
            <a:ext cx="2080473" cy="2349500"/>
          </a:xfrm>
          <a:prstGeom prst="rect">
            <a:avLst/>
          </a:prstGeom>
        </p:spPr>
      </p:pic>
      <p:pic>
        <p:nvPicPr>
          <p:cNvPr id="9" name="Picture 8">
            <a:extLst>
              <a:ext uri="{FF2B5EF4-FFF2-40B4-BE49-F238E27FC236}">
                <a16:creationId xmlns:a16="http://schemas.microsoft.com/office/drawing/2014/main" id="{29068278-7960-2081-2627-B9954CFB6F70}"/>
              </a:ext>
            </a:extLst>
          </p:cNvPr>
          <p:cNvPicPr>
            <a:picLocks noChangeAspect="1"/>
          </p:cNvPicPr>
          <p:nvPr/>
        </p:nvPicPr>
        <p:blipFill>
          <a:blip r:embed="rId8"/>
          <a:stretch>
            <a:fillRect/>
          </a:stretch>
        </p:blipFill>
        <p:spPr>
          <a:xfrm rot="16200000">
            <a:off x="529120" y="4197265"/>
            <a:ext cx="2111879" cy="2849216"/>
          </a:xfrm>
          <a:prstGeom prst="rect">
            <a:avLst/>
          </a:prstGeom>
        </p:spPr>
      </p:pic>
      <p:sp>
        <p:nvSpPr>
          <p:cNvPr id="10" name="TextBox 9">
            <a:extLst>
              <a:ext uri="{FF2B5EF4-FFF2-40B4-BE49-F238E27FC236}">
                <a16:creationId xmlns:a16="http://schemas.microsoft.com/office/drawing/2014/main" id="{F14F6BBF-A28F-8810-0DC4-21BDB9EC3366}"/>
              </a:ext>
            </a:extLst>
          </p:cNvPr>
          <p:cNvSpPr txBox="1"/>
          <p:nvPr/>
        </p:nvSpPr>
        <p:spPr>
          <a:xfrm>
            <a:off x="2856824" y="7300317"/>
            <a:ext cx="3874008" cy="1708160"/>
          </a:xfrm>
          <a:prstGeom prst="rect">
            <a:avLst/>
          </a:prstGeom>
          <a:noFill/>
        </p:spPr>
        <p:txBody>
          <a:bodyPr wrap="square" rtlCol="0">
            <a:spAutoFit/>
          </a:bodyPr>
          <a:lstStyle/>
          <a:p>
            <a:r>
              <a:rPr lang="en-US" sz="1100" dirty="0"/>
              <a:t>This month we focus on ICONZ unique metal embossed art, handmade in Cape Town, South Africa. We have just obtained a new supply of wall art, notebooks and cards.</a:t>
            </a:r>
          </a:p>
          <a:p>
            <a:endParaRPr lang="en-US" sz="600" dirty="0"/>
          </a:p>
          <a:p>
            <a:r>
              <a:rPr lang="en-US" sz="1100" dirty="0"/>
              <a:t>Each piece is individually made using locally sourced aluminum, fabrics, papers and beads.  ICONZ designs are visualized by artist Leslie.  They support their community by only employing local labor, creating work for previously unemployed women.  Their team handcrafts each design, giving each piece an authentic, special handmade effect.</a:t>
            </a:r>
          </a:p>
        </p:txBody>
      </p:sp>
    </p:spTree>
    <p:extLst>
      <p:ext uri="{BB962C8B-B14F-4D97-AF65-F5344CB8AC3E}">
        <p14:creationId xmlns:p14="http://schemas.microsoft.com/office/powerpoint/2010/main" val="149858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31391B-3921-9DD2-83F7-38F5DEE0E38F}"/>
              </a:ext>
            </a:extLst>
          </p:cNvPr>
          <p:cNvSpPr txBox="1"/>
          <p:nvPr/>
        </p:nvSpPr>
        <p:spPr>
          <a:xfrm>
            <a:off x="381000" y="709025"/>
            <a:ext cx="6096000" cy="8171468"/>
          </a:xfrm>
          <a:prstGeom prst="rect">
            <a:avLst/>
          </a:prstGeom>
          <a:noFill/>
        </p:spPr>
        <p:txBody>
          <a:bodyPr wrap="square" rtlCol="0">
            <a:spAutoFit/>
          </a:bodyPr>
          <a:lstStyle/>
          <a:p>
            <a:pPr algn="ctr"/>
            <a:r>
              <a:rPr lang="en-US" sz="1100" b="1" i="0" dirty="0">
                <a:solidFill>
                  <a:srgbClr val="0000FF"/>
                </a:solidFill>
                <a:effectLst/>
                <a:latin typeface="Helvetica" pitchFamily="2" charset="0"/>
              </a:rPr>
              <a:t>Yiddish Words of Summer:</a:t>
            </a:r>
            <a:br>
              <a:rPr lang="en-US" sz="1100" b="1" i="0" dirty="0">
                <a:solidFill>
                  <a:srgbClr val="0000FF"/>
                </a:solidFill>
                <a:effectLst/>
                <a:latin typeface="Helvetica" pitchFamily="2" charset="0"/>
              </a:rPr>
            </a:br>
            <a:r>
              <a:rPr lang="en-US" sz="1100" b="1" i="0" dirty="0">
                <a:solidFill>
                  <a:srgbClr val="0000FF"/>
                </a:solidFill>
                <a:effectLst/>
                <a:latin typeface="Helvetica" pitchFamily="2" charset="0"/>
              </a:rPr>
              <a:t>Embracing the Heat and Joy</a:t>
            </a:r>
          </a:p>
          <a:p>
            <a:pPr algn="ctr"/>
            <a:endParaRPr lang="en-US" sz="1100" b="1" i="0" dirty="0">
              <a:solidFill>
                <a:srgbClr val="404040"/>
              </a:solidFill>
              <a:effectLst/>
              <a:latin typeface="Helvetica" pitchFamily="2" charset="0"/>
            </a:endParaRPr>
          </a:p>
          <a:p>
            <a:pPr algn="ctr"/>
            <a:endParaRPr lang="en-US" sz="1100" b="1" i="0" dirty="0">
              <a:solidFill>
                <a:srgbClr val="404040"/>
              </a:solidFill>
              <a:effectLst/>
              <a:latin typeface="Helvetica" pitchFamily="2" charset="0"/>
            </a:endParaRPr>
          </a:p>
          <a:p>
            <a:pPr algn="ctr"/>
            <a:r>
              <a:rPr lang="en-US" sz="1200" b="1" i="1" dirty="0">
                <a:solidFill>
                  <a:srgbClr val="606060"/>
                </a:solidFill>
                <a:effectLst/>
                <a:latin typeface="Helvetica" pitchFamily="2" charset="0"/>
              </a:rPr>
              <a:t>May your summer season be filled with </a:t>
            </a:r>
            <a:r>
              <a:rPr lang="en-US" sz="1200" b="1" i="1" dirty="0" err="1">
                <a:solidFill>
                  <a:srgbClr val="606060"/>
                </a:solidFill>
                <a:effectLst/>
                <a:latin typeface="Helvetica" pitchFamily="2" charset="0"/>
              </a:rPr>
              <a:t>shvitz</a:t>
            </a:r>
            <a:r>
              <a:rPr lang="en-US" sz="1200" b="1" i="1" dirty="0">
                <a:solidFill>
                  <a:srgbClr val="606060"/>
                </a:solidFill>
                <a:effectLst/>
                <a:latin typeface="Helvetica" pitchFamily="2" charset="0"/>
              </a:rPr>
              <a:t>-free days and endless nachas.</a:t>
            </a:r>
          </a:p>
          <a:p>
            <a:pPr algn="ctr"/>
            <a:br>
              <a:rPr lang="en-US" sz="1100" b="0" i="0" dirty="0">
                <a:solidFill>
                  <a:srgbClr val="606060"/>
                </a:solidFill>
                <a:effectLst/>
                <a:latin typeface="Helvetica" pitchFamily="2" charset="0"/>
              </a:rPr>
            </a:br>
            <a:r>
              <a:rPr lang="en-US" sz="1100" b="0" i="0" dirty="0">
                <a:solidFill>
                  <a:srgbClr val="606060"/>
                </a:solidFill>
                <a:effectLst/>
                <a:latin typeface="Helvetica" pitchFamily="2" charset="0"/>
              </a:rPr>
              <a:t>As July unfolds in Rochester, the city's energy quickens with the sweltering sun, and it's not just the temperature rising; it's the Yiddish words that come alive with the season. From </a:t>
            </a:r>
            <a:r>
              <a:rPr lang="en-US" sz="1100" b="0" i="0" dirty="0" err="1">
                <a:solidFill>
                  <a:srgbClr val="606060"/>
                </a:solidFill>
                <a:effectLst/>
                <a:latin typeface="Helvetica" pitchFamily="2" charset="0"/>
              </a:rPr>
              <a:t>shvitzing</a:t>
            </a:r>
            <a:r>
              <a:rPr lang="en-US" sz="1100" b="0" i="0" dirty="0">
                <a:solidFill>
                  <a:srgbClr val="606060"/>
                </a:solidFill>
                <a:effectLst/>
                <a:latin typeface="Helvetica" pitchFamily="2" charset="0"/>
              </a:rPr>
              <a:t> in the summer heat to leisurely </a:t>
            </a:r>
            <a:r>
              <a:rPr lang="en-US" sz="1100" b="0" i="0" dirty="0" err="1">
                <a:solidFill>
                  <a:srgbClr val="606060"/>
                </a:solidFill>
                <a:effectLst/>
                <a:latin typeface="Helvetica" pitchFamily="2" charset="0"/>
              </a:rPr>
              <a:t>shpatziring</a:t>
            </a:r>
            <a:r>
              <a:rPr lang="en-US" sz="1100" b="0" i="0" dirty="0">
                <a:solidFill>
                  <a:srgbClr val="606060"/>
                </a:solidFill>
                <a:effectLst/>
                <a:latin typeface="Helvetica" pitchFamily="2" charset="0"/>
              </a:rPr>
              <a:t> through the streets, Yiddish enriches our experience of this vibrant time of year.</a:t>
            </a:r>
          </a:p>
          <a:p>
            <a:pPr algn="ctr"/>
            <a:endParaRPr lang="en-US" sz="800" b="0" i="0" dirty="0">
              <a:solidFill>
                <a:srgbClr val="606060"/>
              </a:solidFill>
              <a:effectLst/>
              <a:latin typeface="Helvetica" pitchFamily="2" charset="0"/>
            </a:endParaRPr>
          </a:p>
          <a:p>
            <a:pPr algn="ctr"/>
            <a:r>
              <a:rPr lang="en-US" sz="1100" b="1" i="0" dirty="0" err="1">
                <a:solidFill>
                  <a:srgbClr val="0000FF"/>
                </a:solidFill>
                <a:effectLst/>
                <a:latin typeface="Helvetica" pitchFamily="2" charset="0"/>
              </a:rPr>
              <a:t>Shvitz</a:t>
            </a:r>
            <a:r>
              <a:rPr lang="en-US" sz="1100" b="0" i="0" dirty="0">
                <a:solidFill>
                  <a:srgbClr val="606060"/>
                </a:solidFill>
                <a:effectLst/>
                <a:latin typeface="Helvetica" pitchFamily="2" charset="0"/>
              </a:rPr>
              <a:t> - The word itself conjures up the sensation of sweating profusely in the heat. Originally meaning a steam bath, the </a:t>
            </a:r>
            <a:r>
              <a:rPr lang="en-US" sz="1100" b="0" i="0" dirty="0" err="1">
                <a:solidFill>
                  <a:srgbClr val="606060"/>
                </a:solidFill>
                <a:effectLst/>
                <a:latin typeface="Helvetica" pitchFamily="2" charset="0"/>
              </a:rPr>
              <a:t>shvitz</a:t>
            </a:r>
            <a:r>
              <a:rPr lang="en-US" sz="1100" b="0" i="0" dirty="0">
                <a:solidFill>
                  <a:srgbClr val="606060"/>
                </a:solidFill>
                <a:effectLst/>
                <a:latin typeface="Helvetica" pitchFamily="2" charset="0"/>
              </a:rPr>
              <a:t> has deep roots in Jewish culture, tracing back to ancient times when bathhouses were integral to communal life. It found a new home in New York’s bustling Lower East Side, where it became a place not just to cleanse the body but to unwind and connect with others amidst the steam.</a:t>
            </a:r>
          </a:p>
          <a:p>
            <a:pPr algn="ctr"/>
            <a:r>
              <a:rPr lang="en-US" sz="1100" b="1" i="0" dirty="0" err="1">
                <a:solidFill>
                  <a:srgbClr val="0000FF"/>
                </a:solidFill>
                <a:effectLst/>
                <a:latin typeface="Helvetica" pitchFamily="2" charset="0"/>
              </a:rPr>
              <a:t>Shpatzir</a:t>
            </a:r>
            <a:r>
              <a:rPr lang="en-US" sz="1100" b="0" i="0" dirty="0">
                <a:solidFill>
                  <a:srgbClr val="0000FF"/>
                </a:solidFill>
                <a:effectLst/>
                <a:latin typeface="Helvetica" pitchFamily="2" charset="0"/>
              </a:rPr>
              <a:t> </a:t>
            </a:r>
            <a:r>
              <a:rPr lang="en-US" sz="1100" b="0" i="0" dirty="0">
                <a:solidFill>
                  <a:srgbClr val="606060"/>
                </a:solidFill>
                <a:effectLst/>
                <a:latin typeface="Helvetica" pitchFamily="2" charset="0"/>
              </a:rPr>
              <a:t>- To </a:t>
            </a:r>
            <a:r>
              <a:rPr lang="en-US" sz="1100" b="0" i="0" dirty="0" err="1">
                <a:solidFill>
                  <a:srgbClr val="606060"/>
                </a:solidFill>
                <a:effectLst/>
                <a:latin typeface="Helvetica" pitchFamily="2" charset="0"/>
              </a:rPr>
              <a:t>shpatzir</a:t>
            </a:r>
            <a:r>
              <a:rPr lang="en-US" sz="1100" b="0" i="0" dirty="0">
                <a:solidFill>
                  <a:srgbClr val="606060"/>
                </a:solidFill>
                <a:effectLst/>
                <a:latin typeface="Helvetica" pitchFamily="2" charset="0"/>
              </a:rPr>
              <a:t> is to wander aimlessly, to stroll without a destination. Unlike "schlep," which implies a burdensome journey, or "</a:t>
            </a:r>
            <a:r>
              <a:rPr lang="en-US" sz="1100" b="0" i="0" dirty="0" err="1">
                <a:solidFill>
                  <a:srgbClr val="606060"/>
                </a:solidFill>
                <a:effectLst/>
                <a:latin typeface="Helvetica" pitchFamily="2" charset="0"/>
              </a:rPr>
              <a:t>patshke</a:t>
            </a:r>
            <a:r>
              <a:rPr lang="en-US" sz="1100" b="0" i="0" dirty="0">
                <a:solidFill>
                  <a:srgbClr val="606060"/>
                </a:solidFill>
                <a:effectLst/>
                <a:latin typeface="Helvetica" pitchFamily="2" charset="0"/>
              </a:rPr>
              <a:t>," meaning to waste time, </a:t>
            </a:r>
            <a:r>
              <a:rPr lang="en-US" sz="1100" b="0" i="0" dirty="0" err="1">
                <a:solidFill>
                  <a:srgbClr val="606060"/>
                </a:solidFill>
                <a:effectLst/>
                <a:latin typeface="Helvetica" pitchFamily="2" charset="0"/>
              </a:rPr>
              <a:t>shpatziring</a:t>
            </a:r>
            <a:r>
              <a:rPr lang="en-US" sz="1100" b="0" i="0" dirty="0">
                <a:solidFill>
                  <a:srgbClr val="606060"/>
                </a:solidFill>
                <a:effectLst/>
                <a:latin typeface="Helvetica" pitchFamily="2" charset="0"/>
              </a:rPr>
              <a:t> is about the pleasure of the journey itself. It's a leisurely pace, a chance to let the day unfold naturally and enjoy the simple pleasures of summer.</a:t>
            </a:r>
          </a:p>
          <a:p>
            <a:pPr algn="ctr"/>
            <a:r>
              <a:rPr lang="en-US" sz="1100" b="1" i="0" dirty="0" err="1">
                <a:solidFill>
                  <a:srgbClr val="0000FF"/>
                </a:solidFill>
                <a:effectLst/>
                <a:latin typeface="Helvetica" pitchFamily="2" charset="0"/>
              </a:rPr>
              <a:t>Mechaiyeh</a:t>
            </a:r>
            <a:r>
              <a:rPr lang="en-US" sz="1100" b="0" i="0" dirty="0">
                <a:solidFill>
                  <a:srgbClr val="606060"/>
                </a:solidFill>
                <a:effectLst/>
                <a:latin typeface="Helvetica" pitchFamily="2" charset="0"/>
              </a:rPr>
              <a:t> - Derived from the Hebrew word for life, "chai," </a:t>
            </a:r>
            <a:r>
              <a:rPr lang="en-US" sz="1100" b="0" i="0" dirty="0" err="1">
                <a:solidFill>
                  <a:srgbClr val="606060"/>
                </a:solidFill>
                <a:effectLst/>
                <a:latin typeface="Helvetica" pitchFamily="2" charset="0"/>
              </a:rPr>
              <a:t>mechaiyeh</a:t>
            </a:r>
            <a:r>
              <a:rPr lang="en-US" sz="1100" b="0" i="0" dirty="0">
                <a:solidFill>
                  <a:srgbClr val="606060"/>
                </a:solidFill>
                <a:effectLst/>
                <a:latin typeface="Helvetica" pitchFamily="2" charset="0"/>
              </a:rPr>
              <a:t> encapsulates those moments that make us feel truly alive. Whether it's dancing to music, sharing a moment with loved ones, or soaking in the warmth of a summer afternoon at the beach, these experiences rejuvenate the spirit and remind us of the joy of living.</a:t>
            </a:r>
          </a:p>
          <a:p>
            <a:pPr algn="ctr"/>
            <a:r>
              <a:rPr lang="en-US" sz="1100" b="1" i="0" dirty="0">
                <a:solidFill>
                  <a:srgbClr val="0000FF"/>
                </a:solidFill>
                <a:effectLst/>
                <a:latin typeface="Helvetica" pitchFamily="2" charset="0"/>
              </a:rPr>
              <a:t>Nachas</a:t>
            </a:r>
            <a:r>
              <a:rPr lang="en-US" sz="1100" b="0" i="0" dirty="0">
                <a:solidFill>
                  <a:srgbClr val="606060"/>
                </a:solidFill>
                <a:effectLst/>
                <a:latin typeface="Helvetica" pitchFamily="2" charset="0"/>
              </a:rPr>
              <a:t> - A uniquely heartwarming emotion, nachas is the pride and joy felt for others' accomplishments or the happiness derived from their successes. It's a deep sense of fulfillment that nourishes the soul, much like </a:t>
            </a:r>
            <a:r>
              <a:rPr lang="en-US" sz="1100" b="0" i="0" dirty="0" err="1">
                <a:solidFill>
                  <a:srgbClr val="606060"/>
                </a:solidFill>
                <a:effectLst/>
                <a:latin typeface="Helvetica" pitchFamily="2" charset="0"/>
              </a:rPr>
              <a:t>mechaiyeh</a:t>
            </a:r>
            <a:r>
              <a:rPr lang="en-US" sz="1100" b="0" i="0" dirty="0">
                <a:solidFill>
                  <a:srgbClr val="606060"/>
                </a:solidFill>
                <a:effectLst/>
                <a:latin typeface="Helvetica" pitchFamily="2" charset="0"/>
              </a:rPr>
              <a:t> enhances life itself.</a:t>
            </a:r>
          </a:p>
          <a:p>
            <a:pPr algn="ctr"/>
            <a:endParaRPr lang="en-US" sz="800" b="0" i="0" dirty="0">
              <a:solidFill>
                <a:srgbClr val="606060"/>
              </a:solidFill>
              <a:effectLst/>
              <a:latin typeface="Helvetica" pitchFamily="2" charset="0"/>
            </a:endParaRPr>
          </a:p>
          <a:p>
            <a:pPr algn="l"/>
            <a:r>
              <a:rPr lang="en-US" sz="1100" b="1" i="0" dirty="0">
                <a:solidFill>
                  <a:srgbClr val="0A3B39"/>
                </a:solidFill>
                <a:effectLst/>
                <a:latin typeface="Lato" panose="020F0502020204030203" pitchFamily="34" charset="0"/>
              </a:rPr>
              <a:t>Additional Yiddish Summer Vocabulary:</a:t>
            </a:r>
            <a:endParaRPr lang="en-US" sz="1100" b="0" i="0" dirty="0">
              <a:solidFill>
                <a:srgbClr val="0A3B39"/>
              </a:solidFill>
              <a:effectLst/>
              <a:latin typeface="Lato" panose="020F0502020204030203" pitchFamily="34" charset="0"/>
            </a:endParaRPr>
          </a:p>
          <a:p>
            <a:pPr algn="l">
              <a:buFont typeface="Arial" panose="020B0604020202020204" pitchFamily="34" charset="0"/>
              <a:buChar char="•"/>
            </a:pPr>
            <a:r>
              <a:rPr lang="en-US" sz="1100" b="1" i="0" dirty="0">
                <a:solidFill>
                  <a:srgbClr val="2B00FF"/>
                </a:solidFill>
                <a:effectLst/>
                <a:highlight>
                  <a:srgbClr val="FFFFFF"/>
                </a:highlight>
                <a:latin typeface="Lato" panose="020F0502020204030203" pitchFamily="34" charset="0"/>
              </a:rPr>
              <a:t>Der </a:t>
            </a:r>
            <a:r>
              <a:rPr lang="en-US" sz="1100" b="1" i="0" dirty="0" err="1">
                <a:solidFill>
                  <a:srgbClr val="2B00FF"/>
                </a:solidFill>
                <a:effectLst/>
                <a:highlight>
                  <a:srgbClr val="FFFFFF"/>
                </a:highlight>
                <a:latin typeface="Lato" panose="020F0502020204030203" pitchFamily="34" charset="0"/>
              </a:rPr>
              <a:t>Zumer</a:t>
            </a:r>
            <a:r>
              <a:rPr lang="en-US" sz="1100" b="0" i="0" dirty="0">
                <a:solidFill>
                  <a:srgbClr val="0A3B39"/>
                </a:solidFill>
                <a:effectLst/>
                <a:highlight>
                  <a:srgbClr val="FFFFFF"/>
                </a:highlight>
                <a:latin typeface="Lato" panose="020F0502020204030203" pitchFamily="34" charset="0"/>
              </a:rPr>
              <a:t> - Summer</a:t>
            </a:r>
          </a:p>
          <a:p>
            <a:pPr algn="l">
              <a:buFont typeface="Arial" panose="020B0604020202020204" pitchFamily="34" charset="0"/>
              <a:buChar char="•"/>
            </a:pPr>
            <a:r>
              <a:rPr lang="en-US" sz="1100" b="1" i="0" dirty="0" err="1">
                <a:solidFill>
                  <a:srgbClr val="2B00FF"/>
                </a:solidFill>
                <a:effectLst/>
                <a:highlight>
                  <a:srgbClr val="FFFFFF"/>
                </a:highlight>
                <a:latin typeface="Lato" panose="020F0502020204030203" pitchFamily="34" charset="0"/>
              </a:rPr>
              <a:t>S'iz</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Heys</a:t>
            </a:r>
            <a:r>
              <a:rPr lang="en-US" sz="1100" b="0" i="0" dirty="0">
                <a:solidFill>
                  <a:srgbClr val="0A3B39"/>
                </a:solidFill>
                <a:effectLst/>
                <a:highlight>
                  <a:srgbClr val="FFFFFF"/>
                </a:highlight>
                <a:latin typeface="Lato" panose="020F0502020204030203" pitchFamily="34" charset="0"/>
              </a:rPr>
              <a:t> - It's hot</a:t>
            </a:r>
          </a:p>
          <a:p>
            <a:pPr algn="l">
              <a:buFont typeface="Arial" panose="020B0604020202020204" pitchFamily="34" charset="0"/>
              <a:buChar char="•"/>
            </a:pPr>
            <a:r>
              <a:rPr lang="en-US" sz="1100" b="1" i="0" dirty="0" err="1">
                <a:solidFill>
                  <a:srgbClr val="2B00FF"/>
                </a:solidFill>
                <a:effectLst/>
                <a:highlight>
                  <a:srgbClr val="FFFFFF"/>
                </a:highlight>
                <a:latin typeface="Lato" panose="020F0502020204030203" pitchFamily="34" charset="0"/>
              </a:rPr>
              <a:t>S'iz</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Dushne</a:t>
            </a:r>
            <a:r>
              <a:rPr lang="en-US" sz="1100" b="0" i="0" dirty="0">
                <a:solidFill>
                  <a:srgbClr val="0A3B39"/>
                </a:solidFill>
                <a:effectLst/>
                <a:highlight>
                  <a:srgbClr val="FFFFFF"/>
                </a:highlight>
                <a:latin typeface="Lato" panose="020F0502020204030203" pitchFamily="34" charset="0"/>
              </a:rPr>
              <a:t> - It's humid</a:t>
            </a:r>
          </a:p>
          <a:p>
            <a:pPr algn="l">
              <a:buFont typeface="Arial" panose="020B0604020202020204" pitchFamily="34" charset="0"/>
              <a:buChar char="•"/>
            </a:pPr>
            <a:r>
              <a:rPr lang="en-US" sz="1100" b="1" i="0" dirty="0">
                <a:solidFill>
                  <a:srgbClr val="2B00FF"/>
                </a:solidFill>
                <a:effectLst/>
                <a:highlight>
                  <a:srgbClr val="FFFFFF"/>
                </a:highlight>
                <a:latin typeface="Lato" panose="020F0502020204030203" pitchFamily="34" charset="0"/>
              </a:rPr>
              <a:t>Di </a:t>
            </a:r>
            <a:r>
              <a:rPr lang="en-US" sz="1100" b="1" i="0" dirty="0" err="1">
                <a:solidFill>
                  <a:srgbClr val="2B00FF"/>
                </a:solidFill>
                <a:effectLst/>
                <a:highlight>
                  <a:srgbClr val="FFFFFF"/>
                </a:highlight>
                <a:latin typeface="Lato" panose="020F0502020204030203" pitchFamily="34" charset="0"/>
              </a:rPr>
              <a:t>Zumer</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Shpreklekh</a:t>
            </a:r>
            <a:r>
              <a:rPr lang="en-US" sz="1100" b="0" i="0" dirty="0">
                <a:solidFill>
                  <a:srgbClr val="0A3B39"/>
                </a:solidFill>
                <a:effectLst/>
                <a:highlight>
                  <a:srgbClr val="FFFFFF"/>
                </a:highlight>
                <a:latin typeface="Lato" panose="020F0502020204030203" pitchFamily="34" charset="0"/>
              </a:rPr>
              <a:t> - Freckles (literally, "summer freckles")</a:t>
            </a:r>
          </a:p>
          <a:p>
            <a:pPr algn="l">
              <a:buFont typeface="Arial" panose="020B0604020202020204" pitchFamily="34" charset="0"/>
              <a:buChar char="•"/>
            </a:pPr>
            <a:r>
              <a:rPr lang="en-US" sz="1100" b="1" i="0" dirty="0">
                <a:solidFill>
                  <a:srgbClr val="2B00FF"/>
                </a:solidFill>
                <a:effectLst/>
                <a:highlight>
                  <a:srgbClr val="FFFFFF"/>
                </a:highlight>
                <a:latin typeface="Lato" panose="020F0502020204030203" pitchFamily="34" charset="0"/>
              </a:rPr>
              <a:t>Di </a:t>
            </a:r>
            <a:r>
              <a:rPr lang="en-US" sz="1100" b="1" i="0" dirty="0" err="1">
                <a:solidFill>
                  <a:srgbClr val="2B00FF"/>
                </a:solidFill>
                <a:effectLst/>
                <a:highlight>
                  <a:srgbClr val="FFFFFF"/>
                </a:highlight>
                <a:latin typeface="Lato" panose="020F0502020204030203" pitchFamily="34" charset="0"/>
              </a:rPr>
              <a:t>Zumer</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Feygele</a:t>
            </a:r>
            <a:r>
              <a:rPr lang="en-US" sz="1100" b="0" i="0" dirty="0">
                <a:solidFill>
                  <a:srgbClr val="0A3B39"/>
                </a:solidFill>
                <a:effectLst/>
                <a:highlight>
                  <a:srgbClr val="FFFFFF"/>
                </a:highlight>
                <a:latin typeface="Lato" panose="020F0502020204030203" pitchFamily="34" charset="0"/>
              </a:rPr>
              <a:t> - Butterfly (literally, "summer bird")</a:t>
            </a:r>
          </a:p>
          <a:p>
            <a:pPr algn="l">
              <a:buFont typeface="Arial" panose="020B0604020202020204" pitchFamily="34" charset="0"/>
              <a:buChar char="•"/>
            </a:pPr>
            <a:endParaRPr lang="en-US" sz="800" b="0" i="0" dirty="0">
              <a:solidFill>
                <a:srgbClr val="0A3B39"/>
              </a:solidFill>
              <a:effectLst/>
              <a:highlight>
                <a:srgbClr val="FFFFFF"/>
              </a:highlight>
              <a:latin typeface="Lato" panose="020F0502020204030203" pitchFamily="34" charset="0"/>
            </a:endParaRPr>
          </a:p>
          <a:p>
            <a:pPr algn="l"/>
            <a:r>
              <a:rPr lang="en-US" sz="1100" b="1" i="0" dirty="0">
                <a:solidFill>
                  <a:srgbClr val="0A3B39"/>
                </a:solidFill>
                <a:effectLst/>
                <a:highlight>
                  <a:srgbClr val="FFFFFF"/>
                </a:highlight>
                <a:latin typeface="Lato" panose="020F0502020204030203" pitchFamily="34" charset="0"/>
              </a:rPr>
              <a:t>Yiddish Proverbs for the Season:</a:t>
            </a:r>
            <a:endParaRPr lang="en-US" sz="1100" b="0" i="0" dirty="0">
              <a:solidFill>
                <a:srgbClr val="0A3B39"/>
              </a:solidFill>
              <a:effectLst/>
              <a:highlight>
                <a:srgbClr val="FFFFFF"/>
              </a:highlight>
              <a:latin typeface="Lato" panose="020F0502020204030203" pitchFamily="34" charset="0"/>
            </a:endParaRPr>
          </a:p>
          <a:p>
            <a:pPr algn="l">
              <a:buFont typeface="Arial" panose="020B0604020202020204" pitchFamily="34" charset="0"/>
              <a:buChar char="•"/>
            </a:pPr>
            <a:r>
              <a:rPr lang="en-US" sz="1100" b="1" i="0" dirty="0">
                <a:solidFill>
                  <a:srgbClr val="2B00FF"/>
                </a:solidFill>
                <a:effectLst/>
                <a:highlight>
                  <a:srgbClr val="FFFFFF"/>
                </a:highlight>
                <a:latin typeface="Lato" panose="020F0502020204030203" pitchFamily="34" charset="0"/>
              </a:rPr>
              <a:t>Vos es </a:t>
            </a:r>
            <a:r>
              <a:rPr lang="en-US" sz="1100" b="1" i="0" dirty="0" err="1">
                <a:solidFill>
                  <a:srgbClr val="2B00FF"/>
                </a:solidFill>
                <a:effectLst/>
                <a:highlight>
                  <a:srgbClr val="FFFFFF"/>
                </a:highlight>
                <a:latin typeface="Lato" panose="020F0502020204030203" pitchFamily="34" charset="0"/>
              </a:rPr>
              <a:t>geyt</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avek</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vinter</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af</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heytsung</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geyt</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avek</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zumer</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af</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narishkeytn</a:t>
            </a:r>
            <a:r>
              <a:rPr lang="en-US" sz="1100" b="0" i="0" dirty="0">
                <a:solidFill>
                  <a:srgbClr val="2B00FF"/>
                </a:solidFill>
                <a:effectLst/>
                <a:highlight>
                  <a:srgbClr val="FFFFFF"/>
                </a:highlight>
                <a:latin typeface="Lato" panose="020F0502020204030203" pitchFamily="34" charset="0"/>
              </a:rPr>
              <a:t> </a:t>
            </a:r>
            <a:r>
              <a:rPr lang="en-US" sz="1100" b="0" i="0" dirty="0">
                <a:solidFill>
                  <a:srgbClr val="0A3B39"/>
                </a:solidFill>
                <a:effectLst/>
                <a:highlight>
                  <a:srgbClr val="FFFFFF"/>
                </a:highlight>
                <a:latin typeface="Lato" panose="020F0502020204030203" pitchFamily="34" charset="0"/>
              </a:rPr>
              <a:t>- What you spend in the winter on heat, you spend in the summer on folly.</a:t>
            </a:r>
          </a:p>
          <a:p>
            <a:pPr algn="l">
              <a:buFont typeface="Arial" panose="020B0604020202020204" pitchFamily="34" charset="0"/>
              <a:buChar char="•"/>
            </a:pPr>
            <a:r>
              <a:rPr lang="en-US" sz="1100" b="1" i="0" dirty="0" err="1">
                <a:solidFill>
                  <a:srgbClr val="2B00FF"/>
                </a:solidFill>
                <a:effectLst/>
                <a:highlight>
                  <a:srgbClr val="FFFFFF"/>
                </a:highlight>
                <a:latin typeface="Lato" panose="020F0502020204030203" pitchFamily="34" charset="0"/>
              </a:rPr>
              <a:t>Heys</a:t>
            </a:r>
            <a:r>
              <a:rPr lang="en-US" sz="1100" b="1" i="0" dirty="0">
                <a:solidFill>
                  <a:srgbClr val="2B00FF"/>
                </a:solidFill>
                <a:effectLst/>
                <a:highlight>
                  <a:srgbClr val="FFFFFF"/>
                </a:highlight>
                <a:latin typeface="Lato" panose="020F0502020204030203" pitchFamily="34" charset="0"/>
              </a:rPr>
              <a:t> vi in bod </a:t>
            </a:r>
            <a:r>
              <a:rPr lang="en-US" sz="1100" b="1" i="0" dirty="0" err="1">
                <a:solidFill>
                  <a:srgbClr val="2B00FF"/>
                </a:solidFill>
                <a:effectLst/>
                <a:highlight>
                  <a:srgbClr val="FFFFFF"/>
                </a:highlight>
                <a:latin typeface="Lato" panose="020F0502020204030203" pitchFamily="34" charset="0"/>
              </a:rPr>
              <a:t>af</a:t>
            </a:r>
            <a:r>
              <a:rPr lang="en-US" sz="1100" b="1" i="0" dirty="0">
                <a:solidFill>
                  <a:srgbClr val="2B00FF"/>
                </a:solidFill>
                <a:effectLst/>
                <a:highlight>
                  <a:srgbClr val="FFFFFF"/>
                </a:highlight>
                <a:latin typeface="Lato" panose="020F0502020204030203" pitchFamily="34" charset="0"/>
              </a:rPr>
              <a:t> der </a:t>
            </a:r>
            <a:r>
              <a:rPr lang="en-US" sz="1100" b="1" i="0" dirty="0" err="1">
                <a:solidFill>
                  <a:srgbClr val="2B00FF"/>
                </a:solidFill>
                <a:effectLst/>
                <a:highlight>
                  <a:srgbClr val="FFFFFF"/>
                </a:highlight>
                <a:latin typeface="Lato" panose="020F0502020204030203" pitchFamily="34" charset="0"/>
              </a:rPr>
              <a:t>eyershter</a:t>
            </a:r>
            <a:r>
              <a:rPr lang="en-US" sz="1100" b="1" i="0" dirty="0">
                <a:solidFill>
                  <a:srgbClr val="2B00FF"/>
                </a:solidFill>
                <a:effectLst/>
                <a:highlight>
                  <a:srgbClr val="FFFFFF"/>
                </a:highlight>
                <a:latin typeface="Lato" panose="020F0502020204030203" pitchFamily="34" charset="0"/>
              </a:rPr>
              <a:t> bank</a:t>
            </a:r>
            <a:r>
              <a:rPr lang="en-US" sz="1100" b="0" i="0" dirty="0">
                <a:solidFill>
                  <a:srgbClr val="0A3B39"/>
                </a:solidFill>
                <a:effectLst/>
                <a:highlight>
                  <a:srgbClr val="FFFFFF"/>
                </a:highlight>
                <a:latin typeface="Lato" panose="020F0502020204030203" pitchFamily="34" charset="0"/>
              </a:rPr>
              <a:t> - It's as hot as a bathhouse when sitting on the top bench.</a:t>
            </a:r>
          </a:p>
          <a:p>
            <a:pPr algn="l">
              <a:buFont typeface="Arial" panose="020B0604020202020204" pitchFamily="34" charset="0"/>
              <a:buChar char="•"/>
            </a:pPr>
            <a:r>
              <a:rPr lang="en-US" sz="1100" b="1" i="0" dirty="0">
                <a:solidFill>
                  <a:srgbClr val="2B00FF"/>
                </a:solidFill>
                <a:effectLst/>
                <a:highlight>
                  <a:srgbClr val="FFFFFF"/>
                </a:highlight>
                <a:latin typeface="Lato" panose="020F0502020204030203" pitchFamily="34" charset="0"/>
              </a:rPr>
              <a:t>Men ken </a:t>
            </a:r>
            <a:r>
              <a:rPr lang="en-US" sz="1100" b="1" i="0" dirty="0" err="1">
                <a:solidFill>
                  <a:srgbClr val="2B00FF"/>
                </a:solidFill>
                <a:effectLst/>
                <a:highlight>
                  <a:srgbClr val="FFFFFF"/>
                </a:highlight>
                <a:latin typeface="Lato" panose="020F0502020204030203" pitchFamily="34" charset="0"/>
              </a:rPr>
              <a:t>tsegangen</a:t>
            </a:r>
            <a:r>
              <a:rPr lang="en-US" sz="1100" b="1" i="0" dirty="0">
                <a:solidFill>
                  <a:srgbClr val="2B00FF"/>
                </a:solidFill>
                <a:effectLst/>
                <a:highlight>
                  <a:srgbClr val="FFFFFF"/>
                </a:highlight>
                <a:latin typeface="Lato" panose="020F0502020204030203" pitchFamily="34" charset="0"/>
              </a:rPr>
              <a:t> </a:t>
            </a:r>
            <a:r>
              <a:rPr lang="en-US" sz="1100" b="1" i="0" dirty="0" err="1">
                <a:solidFill>
                  <a:srgbClr val="2B00FF"/>
                </a:solidFill>
                <a:effectLst/>
                <a:highlight>
                  <a:srgbClr val="FFFFFF"/>
                </a:highlight>
                <a:latin typeface="Lato" panose="020F0502020204030203" pitchFamily="34" charset="0"/>
              </a:rPr>
              <a:t>vern</a:t>
            </a:r>
            <a:r>
              <a:rPr lang="en-US" sz="1100" b="0" i="0" dirty="0">
                <a:solidFill>
                  <a:srgbClr val="0A3B39"/>
                </a:solidFill>
                <a:effectLst/>
                <a:highlight>
                  <a:srgbClr val="FFFFFF"/>
                </a:highlight>
                <a:latin typeface="Lato" panose="020F0502020204030203" pitchFamily="34" charset="0"/>
              </a:rPr>
              <a:t> - You could melt!</a:t>
            </a:r>
          </a:p>
          <a:p>
            <a:pPr algn="l"/>
            <a:endParaRPr lang="en-US" sz="800" b="0" i="0" dirty="0">
              <a:solidFill>
                <a:srgbClr val="0A3B39"/>
              </a:solidFill>
              <a:effectLst/>
              <a:highlight>
                <a:srgbClr val="FFFFFF"/>
              </a:highlight>
              <a:latin typeface="Lato" panose="020F0502020204030203" pitchFamily="34" charset="0"/>
            </a:endParaRPr>
          </a:p>
          <a:p>
            <a:pPr algn="l"/>
            <a:r>
              <a:rPr lang="en-US" sz="1100" b="0" i="0" dirty="0">
                <a:solidFill>
                  <a:srgbClr val="0A3B39"/>
                </a:solidFill>
                <a:effectLst/>
                <a:highlight>
                  <a:srgbClr val="FFFFFF"/>
                </a:highlight>
                <a:latin typeface="Lato" panose="020F0502020204030203" pitchFamily="34" charset="0"/>
              </a:rPr>
              <a:t>As we navigate the heat and joys of summer, may you find delight in </a:t>
            </a:r>
            <a:r>
              <a:rPr lang="en-US" sz="1100" b="0" i="0" dirty="0" err="1">
                <a:solidFill>
                  <a:srgbClr val="0A3B39"/>
                </a:solidFill>
                <a:effectLst/>
                <a:highlight>
                  <a:srgbClr val="FFFFFF"/>
                </a:highlight>
                <a:latin typeface="Lato" panose="020F0502020204030203" pitchFamily="34" charset="0"/>
              </a:rPr>
              <a:t>shpatziring</a:t>
            </a:r>
            <a:r>
              <a:rPr lang="en-US" sz="1100" b="0" i="0" dirty="0">
                <a:solidFill>
                  <a:srgbClr val="0A3B39"/>
                </a:solidFill>
                <a:effectLst/>
                <a:highlight>
                  <a:srgbClr val="FFFFFF"/>
                </a:highlight>
                <a:latin typeface="Lato" panose="020F0502020204030203" pitchFamily="34" charset="0"/>
              </a:rPr>
              <a:t> through the streets, experiencing </a:t>
            </a:r>
            <a:r>
              <a:rPr lang="en-US" sz="1100" b="0" i="0" dirty="0" err="1">
                <a:solidFill>
                  <a:srgbClr val="0A3B39"/>
                </a:solidFill>
                <a:effectLst/>
                <a:highlight>
                  <a:srgbClr val="FFFFFF"/>
                </a:highlight>
                <a:latin typeface="Lato" panose="020F0502020204030203" pitchFamily="34" charset="0"/>
              </a:rPr>
              <a:t>mechaiyeh</a:t>
            </a:r>
            <a:r>
              <a:rPr lang="en-US" sz="1100" b="0" i="0" dirty="0">
                <a:solidFill>
                  <a:srgbClr val="0A3B39"/>
                </a:solidFill>
                <a:effectLst/>
                <a:highlight>
                  <a:srgbClr val="FFFFFF"/>
                </a:highlight>
                <a:latin typeface="Lato" panose="020F0502020204030203" pitchFamily="34" charset="0"/>
              </a:rPr>
              <a:t> in the little moments, and savoring nachas in the successes of others. Let these Yiddish words and sentiments infuse your summer with warmth, laughter, and a sense of community that transcends generations. Enjoy the season, and may it be filled with </a:t>
            </a:r>
            <a:r>
              <a:rPr lang="en-US" sz="1100" b="0" i="0" dirty="0" err="1">
                <a:solidFill>
                  <a:srgbClr val="0A3B39"/>
                </a:solidFill>
                <a:effectLst/>
                <a:highlight>
                  <a:srgbClr val="FFFFFF"/>
                </a:highlight>
                <a:latin typeface="Lato" panose="020F0502020204030203" pitchFamily="34" charset="0"/>
              </a:rPr>
              <a:t>shvitz</a:t>
            </a:r>
            <a:r>
              <a:rPr lang="en-US" sz="1100" b="0" i="0" dirty="0">
                <a:solidFill>
                  <a:srgbClr val="0A3B39"/>
                </a:solidFill>
                <a:effectLst/>
                <a:highlight>
                  <a:srgbClr val="FFFFFF"/>
                </a:highlight>
                <a:latin typeface="Lato" panose="020F0502020204030203" pitchFamily="34" charset="0"/>
              </a:rPr>
              <a:t>-free days and endless nachas!</a:t>
            </a:r>
          </a:p>
          <a:p>
            <a:endParaRPr lang="en-US" sz="800" dirty="0"/>
          </a:p>
          <a:p>
            <a:r>
              <a:rPr lang="en-US" sz="1100" dirty="0"/>
              <a:t>Credit blog at </a:t>
            </a:r>
            <a:r>
              <a:rPr lang="en-US" sz="1100" dirty="0" err="1"/>
              <a:t>Beames</a:t>
            </a:r>
            <a:r>
              <a:rPr lang="en-US" sz="1100" dirty="0"/>
              <a:t> Designs! Glass.  Our Gift Shop carried </a:t>
            </a:r>
            <a:r>
              <a:rPr lang="en-US" sz="1100" dirty="0" err="1"/>
              <a:t>Beames</a:t>
            </a:r>
            <a:r>
              <a:rPr lang="en-US" sz="1100" dirty="0"/>
              <a:t> items like wedding “smash” glasses and yahrzeit candle holders.</a:t>
            </a:r>
          </a:p>
        </p:txBody>
      </p:sp>
      <p:pic>
        <p:nvPicPr>
          <p:cNvPr id="3" name="Picture 2">
            <a:extLst>
              <a:ext uri="{FF2B5EF4-FFF2-40B4-BE49-F238E27FC236}">
                <a16:creationId xmlns:a16="http://schemas.microsoft.com/office/drawing/2014/main" id="{E1CC7EDC-10CC-A4AA-64EA-983E10CC16CC}"/>
              </a:ext>
            </a:extLst>
          </p:cNvPr>
          <p:cNvPicPr>
            <a:picLocks noChangeAspect="1"/>
          </p:cNvPicPr>
          <p:nvPr/>
        </p:nvPicPr>
        <p:blipFill>
          <a:blip r:embed="rId2"/>
          <a:stretch>
            <a:fillRect/>
          </a:stretch>
        </p:blipFill>
        <p:spPr>
          <a:xfrm>
            <a:off x="278032" y="157569"/>
            <a:ext cx="1796462" cy="1102913"/>
          </a:xfrm>
          <a:prstGeom prst="rect">
            <a:avLst/>
          </a:prstGeom>
        </p:spPr>
      </p:pic>
      <p:sp>
        <p:nvSpPr>
          <p:cNvPr id="5" name="TextBox 4">
            <a:extLst>
              <a:ext uri="{FF2B5EF4-FFF2-40B4-BE49-F238E27FC236}">
                <a16:creationId xmlns:a16="http://schemas.microsoft.com/office/drawing/2014/main" id="{429FC972-0C5B-B155-A42B-8C5D3D104225}"/>
              </a:ext>
            </a:extLst>
          </p:cNvPr>
          <p:cNvSpPr txBox="1"/>
          <p:nvPr/>
        </p:nvSpPr>
        <p:spPr>
          <a:xfrm>
            <a:off x="2590800" y="246370"/>
            <a:ext cx="3989168" cy="369332"/>
          </a:xfrm>
          <a:prstGeom prst="rect">
            <a:avLst/>
          </a:prstGeom>
          <a:noFill/>
        </p:spPr>
        <p:txBody>
          <a:bodyPr wrap="square">
            <a:spAutoFit/>
          </a:bodyPr>
          <a:lstStyle/>
          <a:p>
            <a:pPr algn="ctr" eaLnBrk="1" hangingPunct="1"/>
            <a:r>
              <a:rPr lang="en-US" altLang="en-US" b="1" dirty="0">
                <a:solidFill>
                  <a:srgbClr val="002060"/>
                </a:solidFill>
                <a:cs typeface="Arial" panose="020B0604020202020204" pitchFamily="34" charset="0"/>
              </a:rPr>
              <a:t>More Sisterhood News – July 2024</a:t>
            </a:r>
          </a:p>
        </p:txBody>
      </p:sp>
    </p:spTree>
    <p:extLst>
      <p:ext uri="{BB962C8B-B14F-4D97-AF65-F5344CB8AC3E}">
        <p14:creationId xmlns:p14="http://schemas.microsoft.com/office/powerpoint/2010/main" val="3647164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37129</TotalTime>
  <Words>1205</Words>
  <Application>Microsoft Office PowerPoint</Application>
  <PresentationFormat>On-screen Show (4:3)</PresentationFormat>
  <Paragraphs>104</Paragraphs>
  <Slides>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vt:i4>
      </vt:variant>
    </vt:vector>
  </HeadingPairs>
  <TitlesOfParts>
    <vt:vector size="15" baseType="lpstr">
      <vt:lpstr>Arial</vt:lpstr>
      <vt:lpstr>Baguet Script</vt:lpstr>
      <vt:lpstr>Bradley Hand</vt:lpstr>
      <vt:lpstr>Broadway</vt:lpstr>
      <vt:lpstr>Calibri</vt:lpstr>
      <vt:lpstr>Chalkduster</vt:lpstr>
      <vt:lpstr>Copperplate Gothic Bold</vt:lpstr>
      <vt:lpstr>Helvetica</vt:lpstr>
      <vt:lpstr>Lato</vt:lpstr>
      <vt:lpstr>system-ui</vt:lpstr>
      <vt:lpstr>Urdu Typesetting</vt:lpstr>
      <vt:lpstr>Office Theme</vt:lpstr>
      <vt:lpstr>PowerPoint Presentation</vt:lpstr>
      <vt:lpstr>PowerPoint Presentation</vt:lpstr>
      <vt:lpstr>PowerPoint Presentation</vt:lpstr>
    </vt:vector>
  </TitlesOfParts>
  <Company>Delphi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Sisterhood Newsletter July 2024</dc:title>
  <dc:creator>User</dc:creator>
  <cp:lastModifiedBy>Anna Grace Wenger</cp:lastModifiedBy>
  <cp:revision>123</cp:revision>
  <cp:lastPrinted>2024-07-09T22:51:28Z</cp:lastPrinted>
  <dcterms:created xsi:type="dcterms:W3CDTF">2011-08-22T20:36:41Z</dcterms:created>
  <dcterms:modified xsi:type="dcterms:W3CDTF">2024-07-10T18:14:21Z</dcterms:modified>
</cp:coreProperties>
</file>